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63" r:id="rId3"/>
    <p:sldId id="257" r:id="rId4"/>
    <p:sldId id="268" r:id="rId5"/>
    <p:sldId id="272" r:id="rId6"/>
    <p:sldId id="271" r:id="rId7"/>
    <p:sldId id="274" r:id="rId8"/>
    <p:sldId id="259" r:id="rId9"/>
    <p:sldId id="258" r:id="rId10"/>
    <p:sldId id="265" r:id="rId11"/>
    <p:sldId id="261" r:id="rId12"/>
    <p:sldId id="264" r:id="rId13"/>
    <p:sldId id="269" r:id="rId14"/>
    <p:sldId id="270" r:id="rId15"/>
    <p:sldId id="260" r:id="rId16"/>
    <p:sldId id="267"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hpcZ8UGAFDcsqzCAUCFWDn37c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BFDE92-0405-484B-B9CD-A246A15C7462}">
  <a:tblStyle styleId="{61BFDE92-0405-484B-B9CD-A246A15C746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018" autoAdjust="0"/>
  </p:normalViewPr>
  <p:slideViewPr>
    <p:cSldViewPr snapToGrid="0">
      <p:cViewPr varScale="1">
        <p:scale>
          <a:sx n="38" d="100"/>
          <a:sy n="38" d="100"/>
        </p:scale>
        <p:origin x="17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Thank you for your interest in the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Accreditation process offered by the World Futures Studies Federation. </a:t>
            </a:r>
            <a:endParaRPr sz="1100" b="0" i="0" u="none" strike="noStrike" cap="none" dirty="0">
              <a:solidFill>
                <a:srgbClr val="000000"/>
              </a:solidFill>
              <a:latin typeface="Arial"/>
              <a:ea typeface="Arial"/>
              <a:cs typeface="Arial"/>
              <a:sym typeface="Arial"/>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The three steps to accreditation by university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are as follows. Step one is Eligibility. The university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must join the Federation as an “Institutional Member" and document how its meets the 8 Preconditions for Eligibility to pre-qualify them as a candidate for accreditation. </a:t>
            </a:r>
            <a:endParaRPr sz="1100" b="0" i="0" u="none" strike="noStrike" cap="none" dirty="0">
              <a:solidFill>
                <a:srgbClr val="000000"/>
              </a:solidFill>
              <a:latin typeface="Arial"/>
              <a:ea typeface="Arial"/>
              <a:cs typeface="Arial"/>
              <a:sym typeface="Arial"/>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2511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Once a university files an initial Eligibility Application for Accreditation, and is found eligible, they may proceed to the second stage, a Candidacy Application with a fee. During this stage, the Candidate begins to analyze their strengths and weaknesses, and consider how they might document their compliance with the Federation's accreditation standards. They would then submit an Accreditation Submission. An accreditation team will be constituted to conduct a site visit and evaluate the submission against the WFSF Accreditation Standards. An accreditation report is formulated by the accreditation team.</a:t>
            </a:r>
          </a:p>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4871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The Candidacy stage can last as little as 6 months or as long as 20 months. During this stage the Candidate conducts an internal self-assessment of all aspects of their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As Candidates, they have access to the Federations’ services, whether through international workshops, video consultations or document reviews.</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1017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The WFSF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Accreditation Council makes a recommendation to the WFSF recommending that accreditation status be granted or not granted. </a:t>
            </a:r>
            <a:r>
              <a:rPr lang="en-US" sz="1100" b="0" i="0" u="none" strike="noStrike" cap="none" dirty="0" err="1">
                <a:solidFill>
                  <a:srgbClr val="000000"/>
                </a:solidFill>
                <a:latin typeface="Arial"/>
                <a:ea typeface="Arial"/>
                <a:cs typeface="Arial"/>
                <a:sym typeface="Arial"/>
              </a:rPr>
              <a:t>programmes</a:t>
            </a:r>
            <a:r>
              <a:rPr lang="en-US" sz="1100" b="0" i="0" u="none" strike="noStrike" cap="none" dirty="0">
                <a:solidFill>
                  <a:srgbClr val="000000"/>
                </a:solidFill>
                <a:latin typeface="Arial"/>
                <a:ea typeface="Arial"/>
                <a:cs typeface="Arial"/>
                <a:sym typeface="Arial"/>
              </a:rPr>
              <a:t> engage in continuous improvement and submit annual reports for 5 years (term of ) accreditation</a:t>
            </a: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818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latin typeface="Arial"/>
                <a:ea typeface="Arial"/>
                <a:cs typeface="Arial"/>
                <a:sym typeface="Arial"/>
              </a:rPr>
              <a:t>The </a:t>
            </a:r>
            <a:r>
              <a:rPr lang="en-US" sz="1100" b="0" i="0" u="none" strike="noStrike" cap="none" dirty="0" err="1">
                <a:solidFill>
                  <a:srgbClr val="000000"/>
                </a:solidFill>
                <a:latin typeface="Arial"/>
                <a:ea typeface="Arial"/>
                <a:cs typeface="Arial"/>
                <a:sym typeface="Arial"/>
              </a:rPr>
              <a:t>programmes’</a:t>
            </a:r>
            <a:r>
              <a:rPr lang="en-US" sz="1100" b="0" i="0" u="none" strike="noStrike" cap="none" dirty="0">
                <a:solidFill>
                  <a:srgbClr val="000000"/>
                </a:solidFill>
                <a:latin typeface="Arial"/>
                <a:ea typeface="Arial"/>
                <a:cs typeface="Arial"/>
                <a:sym typeface="Arial"/>
              </a:rPr>
              <a:t> self-assessment report provides evidence on how their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meets the Six Accreditation quality standards of the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Accreditation Council, addressing Mission, Faculty, Curriculum, Instructional, Students, and Resources. In response, the Federation forms an accreditation team to review the self assessment report prior to a visit, where they examine all aspects of the university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and its support services.</a:t>
            </a:r>
            <a:endParaRPr sz="1100" b="0" i="0" u="none" strike="noStrike" cap="none" dirty="0">
              <a:solidFill>
                <a:srgbClr val="000000"/>
              </a:solidFill>
              <a:latin typeface="Arial"/>
              <a:ea typeface="Arial"/>
              <a:cs typeface="Arial"/>
              <a:sym typeface="Arial"/>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Upon review of the Site Visit, the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Accreditation Council makes a recommendation to the Board of the Federation as to whether the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meets the standards. The Board then notifies the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of their accreditation decision. Upon receiving accreditation, the university can display the Federation’s accreditation seal in its marketing and serve as a model to other futures studies </a:t>
            </a:r>
            <a:r>
              <a:rPr lang="en-US" sz="1100" b="0" i="0" u="none" strike="noStrike" cap="none" dirty="0" err="1">
                <a:solidFill>
                  <a:srgbClr val="000000"/>
                </a:solidFill>
                <a:latin typeface="Arial"/>
                <a:ea typeface="Arial"/>
                <a:cs typeface="Arial"/>
                <a:sym typeface="Arial"/>
              </a:rPr>
              <a:t>programmes</a:t>
            </a:r>
            <a:r>
              <a:rPr lang="en-US" sz="1100" b="0" i="0" u="none" strike="noStrike" cap="none" dirty="0">
                <a:solidFill>
                  <a:srgbClr val="000000"/>
                </a:solidFill>
                <a:latin typeface="Arial"/>
                <a:ea typeface="Arial"/>
                <a:cs typeface="Arial"/>
                <a:sym typeface="Arial"/>
              </a:rPr>
              <a:t> worldwide. </a:t>
            </a:r>
          </a:p>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dirty="0">
              <a:solidFill>
                <a:srgbClr val="000000"/>
              </a:solidFill>
              <a:latin typeface="Arial"/>
              <a:ea typeface="Arial"/>
              <a:cs typeface="Arial"/>
              <a:sym typeface="Arial"/>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731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Federation was formed in 1973 to develop futures studies as an academic discipline in view of alternative visions for humanity.</a:t>
            </a:r>
          </a:p>
        </p:txBody>
      </p:sp>
    </p:spTree>
    <p:extLst>
      <p:ext uri="{BB962C8B-B14F-4D97-AF65-F5344CB8AC3E}">
        <p14:creationId xmlns:p14="http://schemas.microsoft.com/office/powerpoint/2010/main" val="251290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In 2018 the Federation formed an Institutional Accreditation work group to consider how it could support its academic members as they establish futures studies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within tertiary educational institutions.</a:t>
            </a:r>
            <a:endParaRPr sz="1100" b="0" i="0" u="none" strike="noStrike" cap="none" dirty="0">
              <a:solidFill>
                <a:srgbClr val="000000"/>
              </a:solidFill>
              <a:latin typeface="Arial"/>
              <a:ea typeface="Arial"/>
              <a:cs typeface="Arial"/>
              <a:sym typeface="Arial"/>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In a recent Federation member survey, nearly 60% of academics indicated that they would be interested in workshops related to building high quality, innovative, and foresight education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251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799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Is your futures studies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ready for accreditation? Foresight </a:t>
            </a:r>
            <a:r>
              <a:rPr lang="en-US" sz="1100" b="0" i="0" u="none" strike="noStrike" cap="none" dirty="0" err="1">
                <a:solidFill>
                  <a:srgbClr val="000000"/>
                </a:solidFill>
                <a:latin typeface="Arial"/>
                <a:ea typeface="Arial"/>
                <a:cs typeface="Arial"/>
                <a:sym typeface="Arial"/>
              </a:rPr>
              <a:t>programmes</a:t>
            </a:r>
            <a:r>
              <a:rPr lang="en-US" sz="1100" b="0" i="0" u="none" strike="noStrike" cap="none" dirty="0">
                <a:solidFill>
                  <a:srgbClr val="000000"/>
                </a:solidFill>
                <a:latin typeface="Arial"/>
                <a:ea typeface="Arial"/>
                <a:cs typeface="Arial"/>
                <a:sym typeface="Arial"/>
              </a:rPr>
              <a:t> interested in accreditation are invited to study the Council's pre-conditions for Eligibility as a Candidate and the Federation's Six Accreditation Standards that guide a </a:t>
            </a:r>
            <a:r>
              <a:rPr lang="en-US" sz="1100" b="0" i="0" u="none" strike="noStrike" cap="none" dirty="0" err="1">
                <a:solidFill>
                  <a:srgbClr val="000000"/>
                </a:solidFill>
                <a:latin typeface="Arial"/>
                <a:ea typeface="Arial"/>
                <a:cs typeface="Arial"/>
                <a:sym typeface="Arial"/>
              </a:rPr>
              <a:t>programme’s</a:t>
            </a:r>
            <a:r>
              <a:rPr lang="en-US" sz="1100" b="0" i="0" u="none" strike="noStrike" cap="none" dirty="0">
                <a:solidFill>
                  <a:srgbClr val="000000"/>
                </a:solidFill>
                <a:latin typeface="Arial"/>
                <a:ea typeface="Arial"/>
                <a:cs typeface="Arial"/>
                <a:sym typeface="Arial"/>
              </a:rPr>
              <a:t> self-assessment.</a:t>
            </a:r>
            <a:endParaRPr sz="1100" b="0" i="0" u="none" strike="noStrike" cap="none" dirty="0">
              <a:solidFill>
                <a:srgbClr val="000000"/>
              </a:solidFill>
              <a:latin typeface="Arial"/>
              <a:ea typeface="Arial"/>
              <a:cs typeface="Arial"/>
              <a:sym typeface="Arial"/>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177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3-step accreditation process.</a:t>
            </a:r>
            <a:endParaRPr sz="1100" b="0" i="0" u="none" strike="noStrike" cap="none" dirty="0">
              <a:solidFill>
                <a:srgbClr val="000000"/>
              </a:solidFill>
              <a:latin typeface="Arial"/>
              <a:ea typeface="Arial"/>
              <a:cs typeface="Arial"/>
              <a:sym typeface="Arial"/>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951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In response the Federation has now launched a three step self-assessment and review process by which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directors and faculty of foresight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may formally apply to receive accreditation as a "Foresight Education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noAutofit/>
          </a:bodyPr>
          <a:lstStyle>
            <a:lvl1pPr marR="0" lvl="0" algn="ctr">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10"/>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11"/>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accreditation.wfsf.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accreditation.wfsf.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accreditation.wfsf.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5" name="Google Shape;85;p1"/>
          <p:cNvSpPr/>
          <p:nvPr/>
        </p:nvSpPr>
        <p:spPr>
          <a:xfrm>
            <a:off x="336884" y="321177"/>
            <a:ext cx="4332307" cy="6179552"/>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86" name="Google Shape;86;p1"/>
          <p:cNvCxnSpPr/>
          <p:nvPr/>
        </p:nvCxnSpPr>
        <p:spPr>
          <a:xfrm>
            <a:off x="1266782" y="6060024"/>
            <a:ext cx="2586790" cy="0"/>
          </a:xfrm>
          <a:prstGeom prst="straightConnector1">
            <a:avLst/>
          </a:prstGeom>
          <a:noFill/>
          <a:ln w="22225" cap="flat" cmpd="sng">
            <a:solidFill>
              <a:srgbClr val="D8D8D8"/>
            </a:solidFill>
            <a:prstDash val="solid"/>
            <a:miter lim="800000"/>
            <a:headEnd type="none" w="sm" len="sm"/>
            <a:tailEnd type="none" w="sm" len="sm"/>
          </a:ln>
        </p:spPr>
      </p:cxnSp>
      <p:sp>
        <p:nvSpPr>
          <p:cNvPr id="87" name="Google Shape;87;p1"/>
          <p:cNvSpPr txBox="1">
            <a:spLocks noGrp="1"/>
          </p:cNvSpPr>
          <p:nvPr>
            <p:ph type="ctrTitle"/>
          </p:nvPr>
        </p:nvSpPr>
        <p:spPr>
          <a:xfrm>
            <a:off x="732960" y="1912690"/>
            <a:ext cx="3657600" cy="394624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0" i="0" u="none" strike="noStrike" cap="none" dirty="0">
                <a:solidFill>
                  <a:schemeClr val="lt1"/>
                </a:solidFill>
                <a:latin typeface="Calibri"/>
                <a:ea typeface="Calibri"/>
                <a:cs typeface="Calibri"/>
                <a:sym typeface="Calibri"/>
              </a:rPr>
              <a:t>WFSF </a:t>
            </a:r>
            <a:r>
              <a:rPr lang="en-US" sz="4800" dirty="0" err="1">
                <a:solidFill>
                  <a:schemeClr val="lt1"/>
                </a:solidFill>
              </a:rPr>
              <a:t>P</a:t>
            </a:r>
            <a:r>
              <a:rPr lang="en-US" sz="4800" b="0" i="0" u="none" strike="noStrike" cap="none" dirty="0" err="1">
                <a:solidFill>
                  <a:schemeClr val="lt1"/>
                </a:solidFill>
                <a:latin typeface="Calibri"/>
                <a:ea typeface="Calibri"/>
                <a:cs typeface="Calibri"/>
                <a:sym typeface="Calibri"/>
              </a:rPr>
              <a:t>rogramme</a:t>
            </a:r>
            <a:r>
              <a:rPr lang="en-US" sz="4800" b="0" i="0" u="none" strike="noStrike" cap="none" dirty="0">
                <a:solidFill>
                  <a:schemeClr val="lt1"/>
                </a:solidFill>
                <a:latin typeface="Calibri"/>
                <a:ea typeface="Calibri"/>
                <a:cs typeface="Calibri"/>
                <a:sym typeface="Calibri"/>
              </a:rPr>
              <a:t> Accreditation Process</a:t>
            </a:r>
            <a:endParaRPr sz="6000" b="0" i="0" u="none" strike="noStrike" cap="none" dirty="0">
              <a:solidFill>
                <a:schemeClr val="dk1"/>
              </a:solidFill>
              <a:latin typeface="Calibri"/>
              <a:ea typeface="Calibri"/>
              <a:cs typeface="Calibri"/>
              <a:sym typeface="Calibri"/>
            </a:endParaRPr>
          </a:p>
        </p:txBody>
      </p:sp>
      <p:pic>
        <p:nvPicPr>
          <p:cNvPr id="3" name="Picture 2" descr="World Futures Studies Federation logo">
            <a:extLst>
              <a:ext uri="{FF2B5EF4-FFF2-40B4-BE49-F238E27FC236}">
                <a16:creationId xmlns:a16="http://schemas.microsoft.com/office/drawing/2014/main" id="{434CA558-D8D2-49F7-8CEA-7DFBE4B1D603}"/>
              </a:ext>
            </a:extLst>
          </p:cNvPr>
          <p:cNvPicPr>
            <a:picLocks noChangeAspect="1"/>
          </p:cNvPicPr>
          <p:nvPr/>
        </p:nvPicPr>
        <p:blipFill>
          <a:blip r:embed="rId3"/>
          <a:stretch>
            <a:fillRect/>
          </a:stretch>
        </p:blipFill>
        <p:spPr>
          <a:xfrm>
            <a:off x="857848" y="1662735"/>
            <a:ext cx="3290378" cy="151425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840361E7-43CE-492B-B24D-6331E1C7219E}"/>
              </a:ext>
            </a:extLst>
          </p:cNvPr>
          <p:cNvPicPr>
            <a:picLocks noChangeAspect="1"/>
          </p:cNvPicPr>
          <p:nvPr/>
        </p:nvPicPr>
        <p:blipFill>
          <a:blip r:embed="rId4"/>
          <a:stretch>
            <a:fillRect/>
          </a:stretch>
        </p:blipFill>
        <p:spPr>
          <a:xfrm>
            <a:off x="5891445" y="1321313"/>
            <a:ext cx="4691888" cy="37113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Accreditation Process</a:t>
            </a:r>
            <a:endParaRPr sz="4400" b="0" i="0" u="none" strike="noStrike" cap="none" dirty="0">
              <a:solidFill>
                <a:schemeClr val="dk1"/>
              </a:solidFill>
              <a:latin typeface="Calibri"/>
              <a:ea typeface="Calibri"/>
              <a:cs typeface="Calibri"/>
              <a:sym typeface="Calibri"/>
            </a:endParaRPr>
          </a:p>
        </p:txBody>
      </p:sp>
      <p:grpSp>
        <p:nvGrpSpPr>
          <p:cNvPr id="111" name="Google Shape;111;p4"/>
          <p:cNvGrpSpPr/>
          <p:nvPr/>
        </p:nvGrpSpPr>
        <p:grpSpPr>
          <a:xfrm>
            <a:off x="302196" y="2708201"/>
            <a:ext cx="9233620" cy="2721212"/>
            <a:chOff x="7207" y="1062087"/>
            <a:chExt cx="9046361" cy="2374323"/>
          </a:xfrm>
        </p:grpSpPr>
        <p:sp>
          <p:nvSpPr>
            <p:cNvPr id="112" name="Google Shape;112;p4"/>
            <p:cNvSpPr/>
            <p:nvPr/>
          </p:nvSpPr>
          <p:spPr>
            <a:xfrm>
              <a:off x="758047" y="1062087"/>
              <a:ext cx="2716225" cy="2374323"/>
            </a:xfrm>
            <a:prstGeom prst="rightArrow">
              <a:avLst>
                <a:gd name="adj1" fmla="val 70000"/>
                <a:gd name="adj2" fmla="val 50000"/>
              </a:avLst>
            </a:prstGeom>
            <a:solidFill>
              <a:srgbClr val="E0E0E0">
                <a:alpha val="89019"/>
              </a:srgbClr>
            </a:solidFill>
            <a:ln w="12700" cap="flat" cmpd="sng">
              <a:solidFill>
                <a:srgbClr val="E0E0E0">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p:nvPr/>
          </p:nvSpPr>
          <p:spPr>
            <a:xfrm>
              <a:off x="7207" y="1496612"/>
              <a:ext cx="1472289" cy="1358112"/>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txBox="1"/>
            <p:nvPr/>
          </p:nvSpPr>
          <p:spPr>
            <a:xfrm>
              <a:off x="96265" y="1640063"/>
              <a:ext cx="1337014" cy="96033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800" b="1" i="0" u="none" strike="noStrike" cap="none" dirty="0">
                  <a:solidFill>
                    <a:schemeClr val="lt1"/>
                  </a:solidFill>
                  <a:latin typeface="Calibri"/>
                  <a:ea typeface="Calibri"/>
                  <a:cs typeface="Calibri"/>
                  <a:sym typeface="Calibri"/>
                </a:rPr>
                <a:t>1</a:t>
              </a:r>
              <a:endParaRPr sz="28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r>
                <a:rPr lang="en-US" sz="2400" b="1" i="0" u="none" strike="noStrike" cap="none" dirty="0">
                  <a:solidFill>
                    <a:schemeClr val="lt1"/>
                  </a:solidFill>
                  <a:latin typeface="Calibri"/>
                  <a:ea typeface="Calibri"/>
                  <a:cs typeface="Calibri"/>
                  <a:sym typeface="Calibri"/>
                </a:rPr>
                <a:t>Eligibility</a:t>
              </a:r>
              <a:endParaRPr sz="2400" b="1" i="0" u="none" strike="noStrike" cap="none" dirty="0">
                <a:solidFill>
                  <a:srgbClr val="000000"/>
                </a:solidFill>
                <a:latin typeface="Arial"/>
                <a:ea typeface="Arial"/>
                <a:cs typeface="Arial"/>
                <a:sym typeface="Arial"/>
              </a:endParaRPr>
            </a:p>
          </p:txBody>
        </p:sp>
        <p:sp>
          <p:nvSpPr>
            <p:cNvPr id="119" name="Google Shape;119;p4"/>
            <p:cNvSpPr txBox="1"/>
            <p:nvPr/>
          </p:nvSpPr>
          <p:spPr>
            <a:xfrm>
              <a:off x="3759841" y="1632084"/>
              <a:ext cx="1379763" cy="96033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800" b="1" i="0" u="none" strike="noStrike" cap="none" dirty="0">
                  <a:solidFill>
                    <a:schemeClr val="lt1"/>
                  </a:solidFill>
                  <a:latin typeface="Calibri"/>
                  <a:ea typeface="Calibri"/>
                  <a:cs typeface="Calibri"/>
                  <a:sym typeface="Calibri"/>
                </a:rPr>
                <a:t>2</a:t>
              </a:r>
              <a:endParaRPr sz="28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r>
                <a:rPr lang="en-US" sz="2400" b="1" i="0" u="none" strike="noStrike" cap="none" dirty="0">
                  <a:solidFill>
                    <a:schemeClr val="lt1"/>
                  </a:solidFill>
                  <a:latin typeface="Calibri"/>
                  <a:ea typeface="Calibri"/>
                  <a:cs typeface="Calibri"/>
                  <a:sym typeface="Calibri"/>
                </a:rPr>
                <a:t>Candidacy</a:t>
              </a:r>
              <a:endParaRPr sz="2400" b="1" i="0" u="none" strike="noStrike" cap="none" dirty="0">
                <a:solidFill>
                  <a:srgbClr val="000000"/>
                </a:solidFill>
                <a:latin typeface="Arial"/>
                <a:ea typeface="Arial"/>
                <a:cs typeface="Arial"/>
                <a:sym typeface="Arial"/>
              </a:endParaRPr>
            </a:p>
          </p:txBody>
        </p:sp>
        <p:sp>
          <p:nvSpPr>
            <p:cNvPr id="123" name="Google Shape;123;p4"/>
            <p:cNvSpPr txBox="1"/>
            <p:nvPr/>
          </p:nvSpPr>
          <p:spPr>
            <a:xfrm>
              <a:off x="7358498" y="1627667"/>
              <a:ext cx="1695070" cy="969165"/>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endParaRPr sz="28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r>
                <a:rPr lang="en-US" sz="2400" b="1" i="0" u="none" strike="noStrike" cap="none" dirty="0">
                  <a:solidFill>
                    <a:schemeClr val="lt1"/>
                  </a:solidFill>
                  <a:latin typeface="Calibri"/>
                  <a:ea typeface="Calibri"/>
                  <a:cs typeface="Calibri"/>
                  <a:sym typeface="Calibri"/>
                </a:rPr>
                <a:t>Accreditation</a:t>
              </a:r>
              <a:endParaRPr sz="2400" b="1" i="0" u="none" strike="noStrike" cap="none" dirty="0">
                <a:solidFill>
                  <a:srgbClr val="000000"/>
                </a:solidFill>
                <a:latin typeface="Arial"/>
                <a:ea typeface="Arial"/>
                <a:cs typeface="Arial"/>
                <a:sym typeface="Arial"/>
              </a:endParaRPr>
            </a:p>
          </p:txBody>
        </p:sp>
      </p:grpSp>
      <p:sp>
        <p:nvSpPr>
          <p:cNvPr id="17" name="Google Shape;113;p4">
            <a:extLst>
              <a:ext uri="{FF2B5EF4-FFF2-40B4-BE49-F238E27FC236}">
                <a16:creationId xmlns:a16="http://schemas.microsoft.com/office/drawing/2014/main" id="{E667445E-4433-41BB-87D1-337E227387FA}"/>
              </a:ext>
            </a:extLst>
          </p:cNvPr>
          <p:cNvSpPr txBox="1"/>
          <p:nvPr/>
        </p:nvSpPr>
        <p:spPr>
          <a:xfrm>
            <a:off x="1761691" y="3116382"/>
            <a:ext cx="1351570" cy="1904849"/>
          </a:xfrm>
          <a:prstGeom prst="rect">
            <a:avLst/>
          </a:prstGeom>
          <a:noFill/>
          <a:ln>
            <a:noFill/>
          </a:ln>
        </p:spPr>
        <p:txBody>
          <a:bodyPr spcFirstLastPara="1" wrap="square" lIns="33000" tIns="8250" rIns="16500" bIns="8250" anchor="ctr"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US" sz="1600" b="0" i="0" u="none" strike="noStrike" cap="none" dirty="0">
                <a:solidFill>
                  <a:schemeClr val="dk1"/>
                </a:solidFill>
                <a:latin typeface="Calibri"/>
                <a:ea typeface="Calibri"/>
                <a:cs typeface="Calibri"/>
                <a:sym typeface="Calibri"/>
              </a:rPr>
              <a:t>Join as </a:t>
            </a:r>
            <a:r>
              <a:rPr lang="en-US" sz="1600" dirty="0">
                <a:solidFill>
                  <a:schemeClr val="dk1"/>
                </a:solidFill>
                <a:latin typeface="Calibri"/>
                <a:ea typeface="Calibri"/>
                <a:cs typeface="Calibri"/>
                <a:sym typeface="Calibri"/>
              </a:rPr>
              <a:t>Institutional </a:t>
            </a:r>
            <a:r>
              <a:rPr lang="en-US" sz="1600" b="0" i="0" u="none" strike="noStrike" cap="none" dirty="0">
                <a:solidFill>
                  <a:schemeClr val="dk1"/>
                </a:solidFill>
                <a:latin typeface="Calibri"/>
                <a:ea typeface="Calibri"/>
                <a:cs typeface="Calibri"/>
                <a:sym typeface="Calibri"/>
              </a:rPr>
              <a:t>Member of WFSF</a:t>
            </a:r>
            <a:endParaRPr sz="16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95"/>
              </a:spcBef>
              <a:spcAft>
                <a:spcPts val="0"/>
              </a:spcAft>
              <a:buClr>
                <a:schemeClr val="dk1"/>
              </a:buClr>
              <a:buSzPts val="1300"/>
              <a:buFont typeface="Calibri"/>
              <a:buChar char="•"/>
            </a:pPr>
            <a:r>
              <a:rPr lang="en-US" sz="1600" b="0" i="0" u="none" strike="noStrike" cap="none" dirty="0">
                <a:solidFill>
                  <a:schemeClr val="dk1"/>
                </a:solidFill>
                <a:latin typeface="Calibri"/>
                <a:ea typeface="Calibri"/>
                <a:cs typeface="Calibri"/>
                <a:sym typeface="Calibri"/>
              </a:rPr>
              <a:t>Document how you meet the 8 Preconditions</a:t>
            </a:r>
            <a:endParaRPr sz="1600" b="0" i="0" u="none" strike="noStrike" cap="none" dirty="0">
              <a:solidFill>
                <a:srgbClr val="000000"/>
              </a:solidFill>
              <a:latin typeface="Arial"/>
              <a:ea typeface="Arial"/>
              <a:cs typeface="Arial"/>
              <a:sym typeface="Arial"/>
            </a:endParaRPr>
          </a:p>
        </p:txBody>
      </p:sp>
      <p:sp>
        <p:nvSpPr>
          <p:cNvPr id="19" name="Google Shape;121;p4">
            <a:extLst>
              <a:ext uri="{FF2B5EF4-FFF2-40B4-BE49-F238E27FC236}">
                <a16:creationId xmlns:a16="http://schemas.microsoft.com/office/drawing/2014/main" id="{2AD94470-C9BF-4F97-A247-E1439E2D9633}"/>
              </a:ext>
            </a:extLst>
          </p:cNvPr>
          <p:cNvSpPr txBox="1"/>
          <p:nvPr/>
        </p:nvSpPr>
        <p:spPr>
          <a:xfrm>
            <a:off x="9543955" y="2999365"/>
            <a:ext cx="1373981" cy="1928316"/>
          </a:xfrm>
          <a:prstGeom prst="rect">
            <a:avLst/>
          </a:prstGeom>
          <a:noFill/>
          <a:ln>
            <a:noFill/>
          </a:ln>
        </p:spPr>
        <p:txBody>
          <a:bodyPr spcFirstLastPara="1" wrap="square" lIns="35550" tIns="8875" rIns="17775" bIns="8875" anchor="ctr" anchorCtr="0">
            <a:noAutofit/>
          </a:bodyPr>
          <a:lstStyle/>
          <a:p>
            <a:pPr marL="114300" marR="0" lvl="1" indent="-114300" algn="l" rtl="0">
              <a:lnSpc>
                <a:spcPct val="90000"/>
              </a:lnSpc>
              <a:spcBef>
                <a:spcPts val="0"/>
              </a:spcBef>
              <a:spcAft>
                <a:spcPts val="0"/>
              </a:spcAft>
              <a:buClr>
                <a:schemeClr val="lt1"/>
              </a:buClr>
              <a:buSzPts val="1400"/>
              <a:buFont typeface="Calibri"/>
              <a:buChar char="•"/>
            </a:pPr>
            <a:r>
              <a:rPr lang="en-US" sz="1600" b="0" i="0" u="none" strike="noStrike" cap="none" dirty="0">
                <a:solidFill>
                  <a:schemeClr val="lt1"/>
                </a:solidFill>
                <a:latin typeface="Calibri"/>
                <a:ea typeface="Calibri"/>
                <a:cs typeface="Calibri"/>
                <a:sym typeface="Calibri"/>
              </a:rPr>
              <a:t>Engage in continuous improvement</a:t>
            </a:r>
            <a:endParaRPr sz="16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Calibri"/>
              <a:buChar char="•"/>
            </a:pPr>
            <a:r>
              <a:rPr lang="en-US" sz="1600" b="0" i="0" u="none" strike="noStrike" cap="none" dirty="0">
                <a:solidFill>
                  <a:schemeClr val="lt1"/>
                </a:solidFill>
                <a:latin typeface="Calibri"/>
                <a:ea typeface="Calibri"/>
                <a:cs typeface="Calibri"/>
                <a:sym typeface="Calibri"/>
              </a:rPr>
              <a:t>Submit annual Reports</a:t>
            </a:r>
            <a:endParaRPr sz="1600" b="0" i="0" u="none" strike="noStrike" cap="none" dirty="0">
              <a:solidFill>
                <a:srgbClr val="000000"/>
              </a:solidFill>
              <a:latin typeface="Arial"/>
              <a:ea typeface="Arial"/>
              <a:cs typeface="Arial"/>
              <a:sym typeface="Arial"/>
            </a:endParaRPr>
          </a:p>
        </p:txBody>
      </p:sp>
      <p:pic>
        <p:nvPicPr>
          <p:cNvPr id="12" name="Picture 11" descr="A picture containing text&#10;&#10;Description automatically generated">
            <a:extLst>
              <a:ext uri="{FF2B5EF4-FFF2-40B4-BE49-F238E27FC236}">
                <a16:creationId xmlns:a16="http://schemas.microsoft.com/office/drawing/2014/main" id="{72B528FF-6A74-40C4-BD2A-A6E46DF61259}"/>
              </a:ext>
            </a:extLst>
          </p:cNvPr>
          <p:cNvPicPr>
            <a:picLocks noChangeAspect="1"/>
          </p:cNvPicPr>
          <p:nvPr/>
        </p:nvPicPr>
        <p:blipFill>
          <a:blip r:embed="rId3"/>
          <a:stretch>
            <a:fillRect/>
          </a:stretch>
        </p:blipFill>
        <p:spPr>
          <a:xfrm>
            <a:off x="9814681" y="511054"/>
            <a:ext cx="1696128" cy="1341664"/>
          </a:xfrm>
          <a:prstGeom prst="rect">
            <a:avLst/>
          </a:prstGeom>
        </p:spPr>
      </p:pic>
      <p:graphicFrame>
        <p:nvGraphicFramePr>
          <p:cNvPr id="2" name="Table 2">
            <a:extLst>
              <a:ext uri="{FF2B5EF4-FFF2-40B4-BE49-F238E27FC236}">
                <a16:creationId xmlns:a16="http://schemas.microsoft.com/office/drawing/2014/main" id="{629A15EA-6494-4E21-AFD6-E1C71E4FFD84}"/>
              </a:ext>
            </a:extLst>
          </p:cNvPr>
          <p:cNvGraphicFramePr>
            <a:graphicFrameLocks noGrp="1"/>
          </p:cNvGraphicFramePr>
          <p:nvPr>
            <p:extLst>
              <p:ext uri="{D42A27DB-BD31-4B8C-83A1-F6EECF244321}">
                <p14:modId xmlns:p14="http://schemas.microsoft.com/office/powerpoint/2010/main" val="2271889199"/>
              </p:ext>
            </p:extLst>
          </p:nvPr>
        </p:nvGraphicFramePr>
        <p:xfrm>
          <a:off x="393097" y="5464749"/>
          <a:ext cx="3640667" cy="1158240"/>
        </p:xfrm>
        <a:graphic>
          <a:graphicData uri="http://schemas.openxmlformats.org/drawingml/2006/table">
            <a:tbl>
              <a:tblPr firstRow="1" bandRow="1">
                <a:tableStyleId>{61BFDE92-0405-484B-B9CD-A246A15C7462}</a:tableStyleId>
              </a:tblPr>
              <a:tblGrid>
                <a:gridCol w="3640667">
                  <a:extLst>
                    <a:ext uri="{9D8B030D-6E8A-4147-A177-3AD203B41FA5}">
                      <a16:colId xmlns:a16="http://schemas.microsoft.com/office/drawing/2014/main" val="2788003590"/>
                    </a:ext>
                  </a:extLst>
                </a:gridCol>
              </a:tblGrid>
              <a:tr h="982177">
                <a:tc>
                  <a:txBody>
                    <a:bodyPr/>
                    <a:lstStyle/>
                    <a:p>
                      <a:r>
                        <a:rPr lang="en-AU" dirty="0"/>
                        <a:t> </a:t>
                      </a:r>
                      <a:r>
                        <a:rPr lang="en-AU" sz="1800" dirty="0"/>
                        <a:t>WFSF Accreditation Request form</a:t>
                      </a:r>
                      <a:endParaRPr lang="en-AU" dirty="0"/>
                    </a:p>
                    <a:p>
                      <a:r>
                        <a:rPr lang="en-AU" sz="2000" dirty="0">
                          <a:hlinkClick r:id="rId4"/>
                        </a:rPr>
                        <a:t>https://accreditation.wfsf.org</a:t>
                      </a:r>
                      <a:r>
                        <a:rPr lang="en-AU" sz="2000" dirty="0"/>
                        <a:t>  </a:t>
                      </a:r>
                    </a:p>
                    <a:p>
                      <a:endParaRPr lang="en-AU" dirty="0"/>
                    </a:p>
                  </a:txBody>
                  <a:tcPr/>
                </a:tc>
                <a:extLst>
                  <a:ext uri="{0D108BD9-81ED-4DB2-BD59-A6C34878D82A}">
                    <a16:rowId xmlns:a16="http://schemas.microsoft.com/office/drawing/2014/main" val="201606952"/>
                  </a:ext>
                </a:extLst>
              </a:tr>
            </a:tbl>
          </a:graphicData>
        </a:graphic>
      </p:graphicFrame>
    </p:spTree>
    <p:extLst>
      <p:ext uri="{BB962C8B-B14F-4D97-AF65-F5344CB8AC3E}">
        <p14:creationId xmlns:p14="http://schemas.microsoft.com/office/powerpoint/2010/main" val="356739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Six Standards and sub-criteria</a:t>
            </a:r>
            <a:endParaRPr sz="4400" b="0" i="0" u="none" strike="noStrike" cap="none" dirty="0">
              <a:solidFill>
                <a:schemeClr val="dk1"/>
              </a:solidFill>
              <a:latin typeface="Calibri"/>
              <a:ea typeface="Calibri"/>
              <a:cs typeface="Calibri"/>
              <a:sym typeface="Calibri"/>
            </a:endParaRPr>
          </a:p>
        </p:txBody>
      </p:sp>
      <p:graphicFrame>
        <p:nvGraphicFramePr>
          <p:cNvPr id="139" name="Google Shape;139;p6"/>
          <p:cNvGraphicFramePr/>
          <p:nvPr>
            <p:extLst>
              <p:ext uri="{D42A27DB-BD31-4B8C-83A1-F6EECF244321}">
                <p14:modId xmlns:p14="http://schemas.microsoft.com/office/powerpoint/2010/main" val="3729042829"/>
              </p:ext>
            </p:extLst>
          </p:nvPr>
        </p:nvGraphicFramePr>
        <p:xfrm>
          <a:off x="894738" y="1999030"/>
          <a:ext cx="9451529" cy="4493845"/>
        </p:xfrm>
        <a:graphic>
          <a:graphicData uri="http://schemas.openxmlformats.org/drawingml/2006/table">
            <a:tbl>
              <a:tblPr>
                <a:noFill/>
                <a:tableStyleId>{61BFDE92-0405-484B-B9CD-A246A15C7462}</a:tableStyleId>
              </a:tblPr>
              <a:tblGrid>
                <a:gridCol w="3070789">
                  <a:extLst>
                    <a:ext uri="{9D8B030D-6E8A-4147-A177-3AD203B41FA5}">
                      <a16:colId xmlns:a16="http://schemas.microsoft.com/office/drawing/2014/main" val="20000"/>
                    </a:ext>
                  </a:extLst>
                </a:gridCol>
                <a:gridCol w="3228813">
                  <a:extLst>
                    <a:ext uri="{9D8B030D-6E8A-4147-A177-3AD203B41FA5}">
                      <a16:colId xmlns:a16="http://schemas.microsoft.com/office/drawing/2014/main" val="20001"/>
                    </a:ext>
                  </a:extLst>
                </a:gridCol>
                <a:gridCol w="3151927">
                  <a:extLst>
                    <a:ext uri="{9D8B030D-6E8A-4147-A177-3AD203B41FA5}">
                      <a16:colId xmlns:a16="http://schemas.microsoft.com/office/drawing/2014/main" val="20002"/>
                    </a:ext>
                  </a:extLst>
                </a:gridCol>
              </a:tblGrid>
              <a:tr h="1923595">
                <a:tc>
                  <a:txBody>
                    <a:bodyPr/>
                    <a:lstStyle/>
                    <a:p>
                      <a:pPr marL="0" marR="0" lvl="0" indent="0" algn="l" rtl="0">
                        <a:lnSpc>
                          <a:spcPct val="107000"/>
                        </a:lnSpc>
                        <a:spcBef>
                          <a:spcPts val="0"/>
                        </a:spcBef>
                        <a:spcAft>
                          <a:spcPts val="0"/>
                        </a:spcAft>
                        <a:buClr>
                          <a:srgbClr val="000000"/>
                        </a:buClr>
                        <a:buSzPts val="1600"/>
                        <a:buFont typeface="Arial"/>
                        <a:buNone/>
                      </a:pPr>
                      <a:r>
                        <a:rPr lang="en-US" sz="1800" b="1" u="none" strike="noStrike" cap="none" dirty="0">
                          <a:latin typeface="Calibri"/>
                          <a:ea typeface="Calibri"/>
                          <a:cs typeface="Calibri"/>
                          <a:sym typeface="Calibri"/>
                        </a:rPr>
                        <a:t>1.0. Mission Standards</a:t>
                      </a:r>
                      <a:endParaRPr sz="18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1.1: Mission Statement</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1.2: </a:t>
                      </a:r>
                      <a:r>
                        <a:rPr lang="en-US" sz="1800" u="none" strike="noStrike" cap="none" dirty="0" err="1">
                          <a:latin typeface="Calibri"/>
                          <a:ea typeface="Calibri"/>
                          <a:cs typeface="Calibri"/>
                          <a:sym typeface="Calibri"/>
                        </a:rPr>
                        <a:t>Programme</a:t>
                      </a:r>
                      <a:r>
                        <a:rPr lang="en-US" sz="1800" u="none" strike="noStrike" cap="none" dirty="0">
                          <a:latin typeface="Calibri"/>
                          <a:ea typeface="Calibri"/>
                          <a:cs typeface="Calibri"/>
                          <a:sym typeface="Calibri"/>
                        </a:rPr>
                        <a:t> Outcomes</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1.3: Multi-Year Plan</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1.4: Qualified Officers</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 </a:t>
                      </a:r>
                      <a:endParaRPr sz="1600" u="none" strike="noStrike" cap="none"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600"/>
                        <a:buFont typeface="Arial"/>
                        <a:buNone/>
                      </a:pPr>
                      <a:r>
                        <a:rPr lang="en-US" sz="1800" b="1" u="none" strike="noStrike" cap="none" dirty="0">
                          <a:latin typeface="Calibri"/>
                          <a:ea typeface="Calibri"/>
                          <a:cs typeface="Calibri"/>
                          <a:sym typeface="Calibri"/>
                        </a:rPr>
                        <a:t>3.0. Curriculum Standards</a:t>
                      </a:r>
                      <a:endParaRPr sz="18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3.1: Peer Benchmarking</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3.2: Award Level</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3.3: Foresight Component</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3.4: Transfer Credit</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 </a:t>
                      </a:r>
                      <a:endParaRPr sz="1600" u="none" strike="noStrike" cap="none"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600"/>
                        <a:buFont typeface="Arial"/>
                        <a:buNone/>
                      </a:pPr>
                      <a:r>
                        <a:rPr lang="en-US" sz="1800" b="1" u="none" strike="noStrike" cap="none" dirty="0">
                          <a:latin typeface="Calibri"/>
                          <a:ea typeface="Calibri"/>
                          <a:cs typeface="Calibri"/>
                          <a:sym typeface="Calibri"/>
                        </a:rPr>
                        <a:t>5.0. Student Standards</a:t>
                      </a:r>
                      <a:endParaRPr sz="18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5.1: Admission Requirements</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5.2: Student Achievement</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5.3: Academic Information</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 </a:t>
                      </a:r>
                      <a:endParaRPr sz="1600" u="none" strike="noStrike" cap="none"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570250">
                <a:tc>
                  <a:txBody>
                    <a:bodyPr/>
                    <a:lstStyle/>
                    <a:p>
                      <a:pPr marL="0" marR="0" lvl="0" indent="0" algn="l" rtl="0">
                        <a:lnSpc>
                          <a:spcPct val="107000"/>
                        </a:lnSpc>
                        <a:spcBef>
                          <a:spcPts val="0"/>
                        </a:spcBef>
                        <a:spcAft>
                          <a:spcPts val="0"/>
                        </a:spcAft>
                        <a:buClr>
                          <a:srgbClr val="000000"/>
                        </a:buClr>
                        <a:buSzPts val="1600"/>
                        <a:buFont typeface="Arial"/>
                        <a:buNone/>
                      </a:pPr>
                      <a:r>
                        <a:rPr lang="en-US" sz="1800" b="1" u="none" strike="noStrike" cap="none" dirty="0">
                          <a:latin typeface="Calibri"/>
                          <a:ea typeface="Calibri"/>
                          <a:cs typeface="Calibri"/>
                          <a:sym typeface="Calibri"/>
                        </a:rPr>
                        <a:t>2.0. Faculty Standards</a:t>
                      </a:r>
                      <a:endParaRPr sz="18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2.1: Qualified Faculty Ratio</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2.2: Academically Qualified</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2.3: Professionally Qualified</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2.4: Faculty Review Process</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2.5: Full-Time Faculty Ratio</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2.6: Teaching Workloads</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2.7: Faculty Engagement</a:t>
                      </a:r>
                      <a:endParaRPr sz="1600" u="none" strike="noStrike" cap="none"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600"/>
                        <a:buFont typeface="Arial"/>
                        <a:buNone/>
                      </a:pPr>
                      <a:r>
                        <a:rPr lang="en-US" sz="1800" b="1" u="none" strike="noStrike" cap="none">
                          <a:latin typeface="Calibri"/>
                          <a:ea typeface="Calibri"/>
                          <a:cs typeface="Calibri"/>
                          <a:sym typeface="Calibri"/>
                        </a:rPr>
                        <a:t>4.0. Instructional Standards</a:t>
                      </a:r>
                      <a:endParaRPr sz="18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600"/>
                        <a:buFont typeface="Arial"/>
                        <a:buNone/>
                      </a:pPr>
                      <a:r>
                        <a:rPr lang="en-US" sz="1800" u="none" strike="noStrike" cap="none">
                          <a:latin typeface="Calibri"/>
                          <a:ea typeface="Calibri"/>
                          <a:cs typeface="Calibri"/>
                          <a:sym typeface="Calibri"/>
                        </a:rPr>
                        <a:t>4.1: Curriculum Review</a:t>
                      </a:r>
                      <a:endParaRPr sz="1600" u="none" strike="noStrike" cap="none"/>
                    </a:p>
                    <a:p>
                      <a:pPr marL="0" marR="0" lvl="0" indent="0" algn="l" rtl="0">
                        <a:lnSpc>
                          <a:spcPct val="107000"/>
                        </a:lnSpc>
                        <a:spcBef>
                          <a:spcPts val="0"/>
                        </a:spcBef>
                        <a:spcAft>
                          <a:spcPts val="0"/>
                        </a:spcAft>
                        <a:buClr>
                          <a:srgbClr val="000000"/>
                        </a:buClr>
                        <a:buSzPts val="1600"/>
                        <a:buFont typeface="Arial"/>
                        <a:buNone/>
                      </a:pPr>
                      <a:r>
                        <a:rPr lang="en-US" sz="1800" u="none" strike="noStrike" cap="none">
                          <a:latin typeface="Calibri"/>
                          <a:ea typeface="Calibri"/>
                          <a:cs typeface="Calibri"/>
                          <a:sym typeface="Calibri"/>
                        </a:rPr>
                        <a:t>4.2: Outcome Assessments</a:t>
                      </a:r>
                      <a:endParaRPr sz="1600" u="none" strike="noStrike" cap="none"/>
                    </a:p>
                    <a:p>
                      <a:pPr marL="0" marR="0" lvl="0" indent="0" algn="l" rtl="0">
                        <a:lnSpc>
                          <a:spcPct val="107000"/>
                        </a:lnSpc>
                        <a:spcBef>
                          <a:spcPts val="0"/>
                        </a:spcBef>
                        <a:spcAft>
                          <a:spcPts val="0"/>
                        </a:spcAft>
                        <a:buClr>
                          <a:srgbClr val="000000"/>
                        </a:buClr>
                        <a:buSzPts val="1600"/>
                        <a:buFont typeface="Arial"/>
                        <a:buNone/>
                      </a:pPr>
                      <a:r>
                        <a:rPr lang="en-US" sz="1800" u="none" strike="noStrike" cap="none">
                          <a:latin typeface="Calibri"/>
                          <a:ea typeface="Calibri"/>
                          <a:cs typeface="Calibri"/>
                          <a:sym typeface="Calibri"/>
                        </a:rPr>
                        <a:t>4.3: Defined Assessments</a:t>
                      </a:r>
                      <a:endParaRPr sz="1600" u="none" strike="noStrike" cap="none"/>
                    </a:p>
                    <a:p>
                      <a:pPr marL="0" marR="0" lvl="0" indent="0" algn="l" rtl="0">
                        <a:lnSpc>
                          <a:spcPct val="107000"/>
                        </a:lnSpc>
                        <a:spcBef>
                          <a:spcPts val="0"/>
                        </a:spcBef>
                        <a:spcAft>
                          <a:spcPts val="0"/>
                        </a:spcAft>
                        <a:buClr>
                          <a:srgbClr val="000000"/>
                        </a:buClr>
                        <a:buSzPts val="1600"/>
                        <a:buFont typeface="Arial"/>
                        <a:buNone/>
                      </a:pPr>
                      <a:r>
                        <a:rPr lang="en-US" sz="1800" u="none" strike="noStrike" cap="none">
                          <a:latin typeface="Calibri"/>
                          <a:ea typeface="Calibri"/>
                          <a:cs typeface="Calibri"/>
                          <a:sym typeface="Calibri"/>
                        </a:rPr>
                        <a:t>4.4: Faculty Performance</a:t>
                      </a:r>
                      <a:endParaRPr sz="1600" u="none" strike="noStrike" cap="none"/>
                    </a:p>
                    <a:p>
                      <a:pPr marL="0" marR="0" lvl="0" indent="0" algn="l" rtl="0">
                        <a:lnSpc>
                          <a:spcPct val="107000"/>
                        </a:lnSpc>
                        <a:spcBef>
                          <a:spcPts val="0"/>
                        </a:spcBef>
                        <a:spcAft>
                          <a:spcPts val="0"/>
                        </a:spcAft>
                        <a:buClr>
                          <a:srgbClr val="000000"/>
                        </a:buClr>
                        <a:buSzPts val="1600"/>
                        <a:buFont typeface="Arial"/>
                        <a:buNone/>
                      </a:pPr>
                      <a:r>
                        <a:rPr lang="en-US" sz="1800" u="none" strike="noStrike" cap="none">
                          <a:latin typeface="Calibri"/>
                          <a:ea typeface="Calibri"/>
                          <a:cs typeface="Calibri"/>
                          <a:sym typeface="Calibri"/>
                        </a:rPr>
                        <a:t>4.5: Assessment Plan</a:t>
                      </a:r>
                      <a:endParaRPr sz="1600" u="none" strike="noStrike" cap="none"/>
                    </a:p>
                    <a:p>
                      <a:pPr marL="0" marR="0" lvl="0" indent="0" algn="l" rtl="0">
                        <a:lnSpc>
                          <a:spcPct val="107000"/>
                        </a:lnSpc>
                        <a:spcBef>
                          <a:spcPts val="0"/>
                        </a:spcBef>
                        <a:spcAft>
                          <a:spcPts val="0"/>
                        </a:spcAft>
                        <a:buClr>
                          <a:srgbClr val="000000"/>
                        </a:buClr>
                        <a:buSzPts val="1600"/>
                        <a:buFont typeface="Arial"/>
                        <a:buNone/>
                      </a:pPr>
                      <a:r>
                        <a:rPr lang="en-US" sz="1800" u="none" strike="noStrike" cap="none">
                          <a:latin typeface="Calibri"/>
                          <a:ea typeface="Calibri"/>
                          <a:cs typeface="Calibri"/>
                          <a:sym typeface="Calibri"/>
                        </a:rPr>
                        <a:t> </a:t>
                      </a:r>
                      <a:endParaRPr sz="16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600"/>
                        <a:buFont typeface="Arial"/>
                        <a:buNone/>
                      </a:pPr>
                      <a:r>
                        <a:rPr lang="en-US" sz="1800" b="1" u="none" strike="noStrike" cap="none" dirty="0">
                          <a:latin typeface="Calibri"/>
                          <a:ea typeface="Calibri"/>
                          <a:cs typeface="Calibri"/>
                          <a:sym typeface="Calibri"/>
                        </a:rPr>
                        <a:t>6.0. Resource Standards</a:t>
                      </a:r>
                      <a:endParaRPr sz="18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6.1: Library Resources</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6.2: Information Technology</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6.3: Instructional Technology</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6.4: Professional Support</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6.5: Administrative Support</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6.6: Enrollment Support</a:t>
                      </a:r>
                      <a:endParaRPr sz="1600" u="none" strike="noStrike" cap="none" dirty="0"/>
                    </a:p>
                    <a:p>
                      <a:pPr marL="0" marR="0" lvl="0" indent="0" algn="l" rtl="0">
                        <a:lnSpc>
                          <a:spcPct val="107000"/>
                        </a:lnSpc>
                        <a:spcBef>
                          <a:spcPts val="0"/>
                        </a:spcBef>
                        <a:spcAft>
                          <a:spcPts val="0"/>
                        </a:spcAft>
                        <a:buClr>
                          <a:srgbClr val="000000"/>
                        </a:buClr>
                        <a:buSzPts val="1600"/>
                        <a:buFont typeface="Arial"/>
                        <a:buNone/>
                      </a:pPr>
                      <a:r>
                        <a:rPr lang="en-US" sz="1800" u="none" strike="noStrike" cap="none" dirty="0">
                          <a:latin typeface="Calibri"/>
                          <a:ea typeface="Calibri"/>
                          <a:cs typeface="Calibri"/>
                          <a:sym typeface="Calibri"/>
                        </a:rPr>
                        <a:t> </a:t>
                      </a:r>
                      <a:endParaRPr sz="1600" u="none" strike="noStrike" cap="none"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 name="Picture 4" descr="A picture containing text&#10;&#10;Description automatically generated">
            <a:extLst>
              <a:ext uri="{FF2B5EF4-FFF2-40B4-BE49-F238E27FC236}">
                <a16:creationId xmlns:a16="http://schemas.microsoft.com/office/drawing/2014/main" id="{C3339AE0-F6FB-42A8-AC30-BE6740B77DD0}"/>
              </a:ext>
            </a:extLst>
          </p:cNvPr>
          <p:cNvPicPr>
            <a:picLocks noChangeAspect="1"/>
          </p:cNvPicPr>
          <p:nvPr/>
        </p:nvPicPr>
        <p:blipFill>
          <a:blip r:embed="rId3"/>
          <a:stretch>
            <a:fillRect/>
          </a:stretch>
        </p:blipFill>
        <p:spPr>
          <a:xfrm>
            <a:off x="10069872" y="565466"/>
            <a:ext cx="1696128" cy="13416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Accreditation Process</a:t>
            </a:r>
            <a:endParaRPr sz="4400" b="0" i="0" u="none" strike="noStrike" cap="none" dirty="0">
              <a:solidFill>
                <a:schemeClr val="dk1"/>
              </a:solidFill>
              <a:latin typeface="Calibri"/>
              <a:ea typeface="Calibri"/>
              <a:cs typeface="Calibri"/>
              <a:sym typeface="Calibri"/>
            </a:endParaRPr>
          </a:p>
        </p:txBody>
      </p:sp>
      <p:grpSp>
        <p:nvGrpSpPr>
          <p:cNvPr id="111" name="Google Shape;111;p4"/>
          <p:cNvGrpSpPr/>
          <p:nvPr/>
        </p:nvGrpSpPr>
        <p:grpSpPr>
          <a:xfrm>
            <a:off x="302196" y="2595557"/>
            <a:ext cx="7421464" cy="2833857"/>
            <a:chOff x="7207" y="963802"/>
            <a:chExt cx="7270955" cy="2472608"/>
          </a:xfrm>
        </p:grpSpPr>
        <p:sp>
          <p:nvSpPr>
            <p:cNvPr id="112" name="Google Shape;112;p4"/>
            <p:cNvSpPr/>
            <p:nvPr/>
          </p:nvSpPr>
          <p:spPr>
            <a:xfrm>
              <a:off x="758047" y="1062087"/>
              <a:ext cx="2716225" cy="2374323"/>
            </a:xfrm>
            <a:prstGeom prst="rightArrow">
              <a:avLst>
                <a:gd name="adj1" fmla="val 70000"/>
                <a:gd name="adj2" fmla="val 50000"/>
              </a:avLst>
            </a:prstGeom>
            <a:solidFill>
              <a:srgbClr val="E0E0E0">
                <a:alpha val="89019"/>
              </a:srgbClr>
            </a:solidFill>
            <a:ln w="12700" cap="flat" cmpd="sng">
              <a:solidFill>
                <a:srgbClr val="E0E0E0">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p:nvPr/>
          </p:nvSpPr>
          <p:spPr>
            <a:xfrm>
              <a:off x="7207" y="1496612"/>
              <a:ext cx="1472289" cy="1358112"/>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txBox="1"/>
            <p:nvPr/>
          </p:nvSpPr>
          <p:spPr>
            <a:xfrm>
              <a:off x="96265" y="1640063"/>
              <a:ext cx="1337014" cy="96033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800" b="1" i="0" u="none" strike="noStrike" cap="none" dirty="0">
                  <a:solidFill>
                    <a:schemeClr val="lt1"/>
                  </a:solidFill>
                  <a:latin typeface="Calibri"/>
                  <a:ea typeface="Calibri"/>
                  <a:cs typeface="Calibri"/>
                  <a:sym typeface="Calibri"/>
                </a:rPr>
                <a:t>1</a:t>
              </a:r>
              <a:endParaRPr sz="28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r>
                <a:rPr lang="en-US" sz="2400" b="1" i="0" u="none" strike="noStrike" cap="none" dirty="0">
                  <a:solidFill>
                    <a:schemeClr val="lt1"/>
                  </a:solidFill>
                  <a:latin typeface="Calibri"/>
                  <a:ea typeface="Calibri"/>
                  <a:cs typeface="Calibri"/>
                  <a:sym typeface="Calibri"/>
                </a:rPr>
                <a:t>Eligibility</a:t>
              </a:r>
              <a:endParaRPr sz="2400" b="1" i="0" u="none" strike="noStrike" cap="none" dirty="0">
                <a:solidFill>
                  <a:srgbClr val="000000"/>
                </a:solidFill>
                <a:latin typeface="Arial"/>
                <a:ea typeface="Arial"/>
                <a:cs typeface="Arial"/>
                <a:sym typeface="Arial"/>
              </a:endParaRPr>
            </a:p>
          </p:txBody>
        </p:sp>
        <p:sp>
          <p:nvSpPr>
            <p:cNvPr id="116" name="Google Shape;116;p4"/>
            <p:cNvSpPr/>
            <p:nvPr/>
          </p:nvSpPr>
          <p:spPr>
            <a:xfrm>
              <a:off x="4477028" y="963802"/>
              <a:ext cx="2801134" cy="2423732"/>
            </a:xfrm>
            <a:prstGeom prst="rightArrow">
              <a:avLst>
                <a:gd name="adj1" fmla="val 70000"/>
                <a:gd name="adj2" fmla="val 50000"/>
              </a:avLst>
            </a:prstGeom>
            <a:solidFill>
              <a:srgbClr val="F0D3D3">
                <a:alpha val="89019"/>
              </a:srgbClr>
            </a:solidFill>
            <a:ln w="12700" cap="flat" cmpd="sng">
              <a:solidFill>
                <a:srgbClr val="F0D3D3">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
            <p:cNvSpPr/>
            <p:nvPr/>
          </p:nvSpPr>
          <p:spPr>
            <a:xfrm>
              <a:off x="3629342" y="1496612"/>
              <a:ext cx="1616493" cy="1358112"/>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
            <p:cNvSpPr txBox="1"/>
            <p:nvPr/>
          </p:nvSpPr>
          <p:spPr>
            <a:xfrm>
              <a:off x="3759841" y="1632084"/>
              <a:ext cx="1379763" cy="96033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800" b="1" i="0" u="none" strike="noStrike" cap="none" dirty="0">
                  <a:solidFill>
                    <a:schemeClr val="lt1"/>
                  </a:solidFill>
                  <a:latin typeface="Calibri"/>
                  <a:ea typeface="Calibri"/>
                  <a:cs typeface="Calibri"/>
                  <a:sym typeface="Calibri"/>
                </a:rPr>
                <a:t>2</a:t>
              </a:r>
              <a:endParaRPr sz="28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r>
                <a:rPr lang="en-US" sz="2400" b="1" i="0" u="none" strike="noStrike" cap="none" dirty="0">
                  <a:solidFill>
                    <a:schemeClr val="lt1"/>
                  </a:solidFill>
                  <a:latin typeface="Calibri"/>
                  <a:ea typeface="Calibri"/>
                  <a:cs typeface="Calibri"/>
                  <a:sym typeface="Calibri"/>
                </a:rPr>
                <a:t>Candidacy</a:t>
              </a:r>
              <a:endParaRPr sz="2400" b="1" i="0" u="none" strike="noStrike" cap="none" dirty="0">
                <a:solidFill>
                  <a:srgbClr val="000000"/>
                </a:solidFill>
                <a:latin typeface="Arial"/>
                <a:ea typeface="Arial"/>
                <a:cs typeface="Arial"/>
                <a:sym typeface="Arial"/>
              </a:endParaRPr>
            </a:p>
          </p:txBody>
        </p:sp>
      </p:grpSp>
      <p:sp>
        <p:nvSpPr>
          <p:cNvPr id="17" name="Google Shape;113;p4">
            <a:extLst>
              <a:ext uri="{FF2B5EF4-FFF2-40B4-BE49-F238E27FC236}">
                <a16:creationId xmlns:a16="http://schemas.microsoft.com/office/drawing/2014/main" id="{E667445E-4433-41BB-87D1-337E227387FA}"/>
              </a:ext>
            </a:extLst>
          </p:cNvPr>
          <p:cNvSpPr txBox="1"/>
          <p:nvPr/>
        </p:nvSpPr>
        <p:spPr>
          <a:xfrm>
            <a:off x="1761691" y="3116382"/>
            <a:ext cx="1351570" cy="1904849"/>
          </a:xfrm>
          <a:prstGeom prst="rect">
            <a:avLst/>
          </a:prstGeom>
          <a:noFill/>
          <a:ln>
            <a:noFill/>
          </a:ln>
        </p:spPr>
        <p:txBody>
          <a:bodyPr spcFirstLastPara="1" wrap="square" lIns="33000" tIns="8250" rIns="16500" bIns="8250" anchor="ctr"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US" sz="1600" b="0" i="0" u="none" strike="noStrike" cap="none" dirty="0">
                <a:solidFill>
                  <a:schemeClr val="dk1"/>
                </a:solidFill>
                <a:latin typeface="Calibri"/>
                <a:ea typeface="Calibri"/>
                <a:cs typeface="Calibri"/>
                <a:sym typeface="Calibri"/>
              </a:rPr>
              <a:t>Join as </a:t>
            </a:r>
            <a:r>
              <a:rPr lang="en-US" sz="1600" dirty="0">
                <a:solidFill>
                  <a:schemeClr val="dk1"/>
                </a:solidFill>
                <a:latin typeface="Calibri"/>
                <a:ea typeface="Calibri"/>
                <a:cs typeface="Calibri"/>
                <a:sym typeface="Calibri"/>
              </a:rPr>
              <a:t>an Institutional </a:t>
            </a:r>
            <a:r>
              <a:rPr lang="en-US" sz="1600" b="0" i="0" u="none" strike="noStrike" cap="none" dirty="0">
                <a:solidFill>
                  <a:schemeClr val="dk1"/>
                </a:solidFill>
                <a:latin typeface="Calibri"/>
                <a:ea typeface="Calibri"/>
                <a:cs typeface="Calibri"/>
                <a:sym typeface="Calibri"/>
              </a:rPr>
              <a:t>Member of WFSF</a:t>
            </a:r>
            <a:endParaRPr sz="16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95"/>
              </a:spcBef>
              <a:spcAft>
                <a:spcPts val="0"/>
              </a:spcAft>
              <a:buClr>
                <a:schemeClr val="dk1"/>
              </a:buClr>
              <a:buSzPts val="1300"/>
              <a:buFont typeface="Calibri"/>
              <a:buChar char="•"/>
            </a:pPr>
            <a:r>
              <a:rPr lang="en-US" sz="1600" b="0" i="0" u="none" strike="noStrike" cap="none" dirty="0">
                <a:solidFill>
                  <a:schemeClr val="dk1"/>
                </a:solidFill>
                <a:latin typeface="Calibri"/>
                <a:ea typeface="Calibri"/>
                <a:cs typeface="Calibri"/>
                <a:sym typeface="Calibri"/>
              </a:rPr>
              <a:t>Document how you meet the 8 Preconditions</a:t>
            </a:r>
            <a:endParaRPr sz="1600" b="0" i="0" u="none" strike="noStrike" cap="none" dirty="0">
              <a:solidFill>
                <a:srgbClr val="000000"/>
              </a:solidFill>
              <a:latin typeface="Arial"/>
              <a:ea typeface="Arial"/>
              <a:cs typeface="Arial"/>
              <a:sym typeface="Arial"/>
            </a:endParaRPr>
          </a:p>
        </p:txBody>
      </p:sp>
      <p:sp>
        <p:nvSpPr>
          <p:cNvPr id="19" name="Google Shape;121;p4">
            <a:extLst>
              <a:ext uri="{FF2B5EF4-FFF2-40B4-BE49-F238E27FC236}">
                <a16:creationId xmlns:a16="http://schemas.microsoft.com/office/drawing/2014/main" id="{2AD94470-C9BF-4F97-A247-E1439E2D9633}"/>
              </a:ext>
            </a:extLst>
          </p:cNvPr>
          <p:cNvSpPr txBox="1"/>
          <p:nvPr/>
        </p:nvSpPr>
        <p:spPr>
          <a:xfrm>
            <a:off x="9543955" y="2999365"/>
            <a:ext cx="1373981" cy="1928316"/>
          </a:xfrm>
          <a:prstGeom prst="rect">
            <a:avLst/>
          </a:prstGeom>
          <a:noFill/>
          <a:ln>
            <a:noFill/>
          </a:ln>
        </p:spPr>
        <p:txBody>
          <a:bodyPr spcFirstLastPara="1" wrap="square" lIns="35550" tIns="8875" rIns="17775" bIns="8875" anchor="ctr" anchorCtr="0">
            <a:noAutofit/>
          </a:bodyPr>
          <a:lstStyle/>
          <a:p>
            <a:pPr marL="114300" marR="0" lvl="1" indent="-114300" algn="l" rtl="0">
              <a:lnSpc>
                <a:spcPct val="90000"/>
              </a:lnSpc>
              <a:spcBef>
                <a:spcPts val="0"/>
              </a:spcBef>
              <a:spcAft>
                <a:spcPts val="0"/>
              </a:spcAft>
              <a:buClr>
                <a:schemeClr val="lt1"/>
              </a:buClr>
              <a:buSzPts val="1400"/>
              <a:buFont typeface="Calibri"/>
              <a:buChar char="•"/>
            </a:pPr>
            <a:r>
              <a:rPr lang="en-US" sz="1600" b="0" i="0" u="none" strike="noStrike" cap="none" dirty="0">
                <a:solidFill>
                  <a:schemeClr val="lt1"/>
                </a:solidFill>
                <a:latin typeface="Calibri"/>
                <a:ea typeface="Calibri"/>
                <a:cs typeface="Calibri"/>
                <a:sym typeface="Calibri"/>
              </a:rPr>
              <a:t>Engage in continuous improvement</a:t>
            </a:r>
            <a:endParaRPr sz="16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Calibri"/>
              <a:buChar char="•"/>
            </a:pPr>
            <a:r>
              <a:rPr lang="en-US" sz="1600" b="0" i="0" u="none" strike="noStrike" cap="none" dirty="0">
                <a:solidFill>
                  <a:schemeClr val="lt1"/>
                </a:solidFill>
                <a:latin typeface="Calibri"/>
                <a:ea typeface="Calibri"/>
                <a:cs typeface="Calibri"/>
                <a:sym typeface="Calibri"/>
              </a:rPr>
              <a:t>Submit annual Reports</a:t>
            </a:r>
            <a:endParaRPr sz="1600" b="0" i="0" u="none" strike="noStrike" cap="none" dirty="0">
              <a:solidFill>
                <a:srgbClr val="000000"/>
              </a:solidFill>
              <a:latin typeface="Arial"/>
              <a:ea typeface="Arial"/>
              <a:cs typeface="Arial"/>
              <a:sym typeface="Arial"/>
            </a:endParaRPr>
          </a:p>
        </p:txBody>
      </p:sp>
      <p:sp>
        <p:nvSpPr>
          <p:cNvPr id="18" name="Google Shape;117;p4">
            <a:extLst>
              <a:ext uri="{FF2B5EF4-FFF2-40B4-BE49-F238E27FC236}">
                <a16:creationId xmlns:a16="http://schemas.microsoft.com/office/drawing/2014/main" id="{BC30FCCE-338F-4DBB-872A-AAD65131A504}"/>
              </a:ext>
            </a:extLst>
          </p:cNvPr>
          <p:cNvSpPr txBox="1"/>
          <p:nvPr/>
        </p:nvSpPr>
        <p:spPr>
          <a:xfrm>
            <a:off x="5579322" y="3012233"/>
            <a:ext cx="1713818" cy="1944487"/>
          </a:xfrm>
          <a:prstGeom prst="rect">
            <a:avLst/>
          </a:prstGeom>
          <a:noFill/>
          <a:ln>
            <a:noFill/>
          </a:ln>
        </p:spPr>
        <p:txBody>
          <a:bodyPr spcFirstLastPara="1" wrap="square" lIns="33000" tIns="8250" rIns="16500" bIns="8250" anchor="ctr"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US" sz="1600" b="0" i="0" u="none" strike="noStrike" cap="none" dirty="0">
                <a:solidFill>
                  <a:schemeClr val="dk1"/>
                </a:solidFill>
                <a:latin typeface="Calibri"/>
                <a:ea typeface="Calibri"/>
                <a:cs typeface="Calibri"/>
                <a:sym typeface="Calibri"/>
              </a:rPr>
              <a:t>Conduct a self assessment review against the six accreditation standards </a:t>
            </a:r>
            <a:endParaRPr sz="16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95"/>
              </a:spcBef>
              <a:spcAft>
                <a:spcPts val="0"/>
              </a:spcAft>
              <a:buClr>
                <a:schemeClr val="dk1"/>
              </a:buClr>
              <a:buSzPts val="1300"/>
              <a:buFont typeface="Calibri"/>
              <a:buChar char="•"/>
            </a:pPr>
            <a:r>
              <a:rPr lang="en-US" sz="1600" b="0" i="0" u="none" strike="noStrike" cap="none" dirty="0">
                <a:solidFill>
                  <a:schemeClr val="dk1"/>
                </a:solidFill>
                <a:latin typeface="Calibri"/>
                <a:ea typeface="Calibri"/>
                <a:cs typeface="Calibri"/>
                <a:sym typeface="Calibri"/>
              </a:rPr>
              <a:t>Host a WFSF accreditation</a:t>
            </a: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site visit</a:t>
            </a:r>
            <a:endParaRPr sz="1600" b="0" i="0" u="none" strike="noStrike" cap="none" dirty="0">
              <a:solidFill>
                <a:srgbClr val="000000"/>
              </a:solidFill>
              <a:latin typeface="Arial"/>
              <a:ea typeface="Arial"/>
              <a:cs typeface="Arial"/>
              <a:sym typeface="Arial"/>
            </a:endParaRPr>
          </a:p>
        </p:txBody>
      </p:sp>
      <p:pic>
        <p:nvPicPr>
          <p:cNvPr id="14" name="Picture 13" descr="A picture containing text&#10;&#10;Description automatically generated">
            <a:extLst>
              <a:ext uri="{FF2B5EF4-FFF2-40B4-BE49-F238E27FC236}">
                <a16:creationId xmlns:a16="http://schemas.microsoft.com/office/drawing/2014/main" id="{6D49888B-65F7-4B87-A9DF-626A6C9C7513}"/>
              </a:ext>
            </a:extLst>
          </p:cNvPr>
          <p:cNvPicPr>
            <a:picLocks noChangeAspect="1"/>
          </p:cNvPicPr>
          <p:nvPr/>
        </p:nvPicPr>
        <p:blipFill>
          <a:blip r:embed="rId3"/>
          <a:stretch>
            <a:fillRect/>
          </a:stretch>
        </p:blipFill>
        <p:spPr>
          <a:xfrm>
            <a:off x="10069872" y="633265"/>
            <a:ext cx="1696128" cy="1341664"/>
          </a:xfrm>
          <a:prstGeom prst="rect">
            <a:avLst/>
          </a:prstGeom>
        </p:spPr>
      </p:pic>
      <p:graphicFrame>
        <p:nvGraphicFramePr>
          <p:cNvPr id="20" name="Table 2">
            <a:extLst>
              <a:ext uri="{FF2B5EF4-FFF2-40B4-BE49-F238E27FC236}">
                <a16:creationId xmlns:a16="http://schemas.microsoft.com/office/drawing/2014/main" id="{1533EC5C-241A-495B-9978-062E58ACCC93}"/>
              </a:ext>
            </a:extLst>
          </p:cNvPr>
          <p:cNvGraphicFramePr>
            <a:graphicFrameLocks noGrp="1"/>
          </p:cNvGraphicFramePr>
          <p:nvPr>
            <p:extLst>
              <p:ext uri="{D42A27DB-BD31-4B8C-83A1-F6EECF244321}">
                <p14:modId xmlns:p14="http://schemas.microsoft.com/office/powerpoint/2010/main" val="2356697831"/>
              </p:ext>
            </p:extLst>
          </p:nvPr>
        </p:nvGraphicFramePr>
        <p:xfrm>
          <a:off x="4132509" y="5464749"/>
          <a:ext cx="3640667" cy="1066800"/>
        </p:xfrm>
        <a:graphic>
          <a:graphicData uri="http://schemas.openxmlformats.org/drawingml/2006/table">
            <a:tbl>
              <a:tblPr firstRow="1" bandRow="1">
                <a:tableStyleId>{61BFDE92-0405-484B-B9CD-A246A15C7462}</a:tableStyleId>
              </a:tblPr>
              <a:tblGrid>
                <a:gridCol w="3640667">
                  <a:extLst>
                    <a:ext uri="{9D8B030D-6E8A-4147-A177-3AD203B41FA5}">
                      <a16:colId xmlns:a16="http://schemas.microsoft.com/office/drawing/2014/main" val="2788003590"/>
                    </a:ext>
                  </a:extLst>
                </a:gridCol>
              </a:tblGrid>
              <a:tr h="1066800">
                <a:tc>
                  <a:txBody>
                    <a:bodyPr/>
                    <a:lstStyle/>
                    <a:p>
                      <a:r>
                        <a:rPr lang="en-AU" sz="1800" dirty="0"/>
                        <a:t>WFSF Accreditation Submission form</a:t>
                      </a:r>
                    </a:p>
                  </a:txBody>
                  <a:tcPr/>
                </a:tc>
                <a:extLst>
                  <a:ext uri="{0D108BD9-81ED-4DB2-BD59-A6C34878D82A}">
                    <a16:rowId xmlns:a16="http://schemas.microsoft.com/office/drawing/2014/main" val="201606952"/>
                  </a:ext>
                </a:extLst>
              </a:tr>
            </a:tbl>
          </a:graphicData>
        </a:graphic>
      </p:graphicFrame>
      <p:graphicFrame>
        <p:nvGraphicFramePr>
          <p:cNvPr id="16" name="Table 2">
            <a:extLst>
              <a:ext uri="{FF2B5EF4-FFF2-40B4-BE49-F238E27FC236}">
                <a16:creationId xmlns:a16="http://schemas.microsoft.com/office/drawing/2014/main" id="{10604645-A356-4966-A43C-638D232563EC}"/>
              </a:ext>
            </a:extLst>
          </p:cNvPr>
          <p:cNvGraphicFramePr>
            <a:graphicFrameLocks noGrp="1"/>
          </p:cNvGraphicFramePr>
          <p:nvPr>
            <p:extLst>
              <p:ext uri="{D42A27DB-BD31-4B8C-83A1-F6EECF244321}">
                <p14:modId xmlns:p14="http://schemas.microsoft.com/office/powerpoint/2010/main" val="2727642191"/>
              </p:ext>
            </p:extLst>
          </p:nvPr>
        </p:nvGraphicFramePr>
        <p:xfrm>
          <a:off x="393097" y="5464749"/>
          <a:ext cx="3640667" cy="982177"/>
        </p:xfrm>
        <a:graphic>
          <a:graphicData uri="http://schemas.openxmlformats.org/drawingml/2006/table">
            <a:tbl>
              <a:tblPr firstRow="1" bandRow="1">
                <a:tableStyleId>{61BFDE92-0405-484B-B9CD-A246A15C7462}</a:tableStyleId>
              </a:tblPr>
              <a:tblGrid>
                <a:gridCol w="3640667">
                  <a:extLst>
                    <a:ext uri="{9D8B030D-6E8A-4147-A177-3AD203B41FA5}">
                      <a16:colId xmlns:a16="http://schemas.microsoft.com/office/drawing/2014/main" val="2788003590"/>
                    </a:ext>
                  </a:extLst>
                </a:gridCol>
              </a:tblGrid>
              <a:tr h="982177">
                <a:tc>
                  <a:txBody>
                    <a:bodyPr/>
                    <a:lstStyle/>
                    <a:p>
                      <a:r>
                        <a:rPr lang="en-AU" dirty="0"/>
                        <a:t> </a:t>
                      </a:r>
                      <a:r>
                        <a:rPr lang="en-AU" sz="1800" dirty="0"/>
                        <a:t>WFSF Accreditation Request form</a:t>
                      </a:r>
                      <a:endParaRPr lang="en-AU" dirty="0"/>
                    </a:p>
                    <a:p>
                      <a:r>
                        <a:rPr lang="en-AU" sz="2000" dirty="0">
                          <a:hlinkClick r:id="rId4"/>
                        </a:rPr>
                        <a:t>https://accreditation.wfsf.org</a:t>
                      </a:r>
                      <a:r>
                        <a:rPr lang="en-AU" sz="2000" dirty="0"/>
                        <a:t> </a:t>
                      </a:r>
                    </a:p>
                  </a:txBody>
                  <a:tcPr/>
                </a:tc>
                <a:extLst>
                  <a:ext uri="{0D108BD9-81ED-4DB2-BD59-A6C34878D82A}">
                    <a16:rowId xmlns:a16="http://schemas.microsoft.com/office/drawing/2014/main" val="201606952"/>
                  </a:ext>
                </a:extLst>
              </a:tr>
            </a:tbl>
          </a:graphicData>
        </a:graphic>
      </p:graphicFrame>
    </p:spTree>
    <p:extLst>
      <p:ext uri="{BB962C8B-B14F-4D97-AF65-F5344CB8AC3E}">
        <p14:creationId xmlns:p14="http://schemas.microsoft.com/office/powerpoint/2010/main" val="3867807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3133165" y="365125"/>
            <a:ext cx="8220634"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Accreditation Process</a:t>
            </a:r>
            <a:endParaRPr sz="4400" b="0" i="0" u="none" strike="noStrike" cap="none" dirty="0">
              <a:solidFill>
                <a:schemeClr val="dk1"/>
              </a:solidFill>
              <a:latin typeface="Calibri"/>
              <a:ea typeface="Calibri"/>
              <a:cs typeface="Calibri"/>
              <a:sym typeface="Calibri"/>
            </a:endParaRPr>
          </a:p>
        </p:txBody>
      </p:sp>
      <p:sp>
        <p:nvSpPr>
          <p:cNvPr id="19" name="Google Shape;121;p4">
            <a:extLst>
              <a:ext uri="{FF2B5EF4-FFF2-40B4-BE49-F238E27FC236}">
                <a16:creationId xmlns:a16="http://schemas.microsoft.com/office/drawing/2014/main" id="{2AD94470-C9BF-4F97-A247-E1439E2D9633}"/>
              </a:ext>
            </a:extLst>
          </p:cNvPr>
          <p:cNvSpPr txBox="1"/>
          <p:nvPr/>
        </p:nvSpPr>
        <p:spPr>
          <a:xfrm>
            <a:off x="9543955" y="2999365"/>
            <a:ext cx="1373981" cy="1928316"/>
          </a:xfrm>
          <a:prstGeom prst="rect">
            <a:avLst/>
          </a:prstGeom>
          <a:noFill/>
          <a:ln>
            <a:noFill/>
          </a:ln>
        </p:spPr>
        <p:txBody>
          <a:bodyPr spcFirstLastPara="1" wrap="square" lIns="35550" tIns="8875" rIns="17775" bIns="8875" anchor="ctr" anchorCtr="0">
            <a:noAutofit/>
          </a:bodyPr>
          <a:lstStyle/>
          <a:p>
            <a:pPr marL="114300" marR="0" lvl="1" indent="-114300" algn="l" rtl="0">
              <a:lnSpc>
                <a:spcPct val="90000"/>
              </a:lnSpc>
              <a:spcBef>
                <a:spcPts val="0"/>
              </a:spcBef>
              <a:spcAft>
                <a:spcPts val="0"/>
              </a:spcAft>
              <a:buClr>
                <a:schemeClr val="lt1"/>
              </a:buClr>
              <a:buSzPts val="1400"/>
              <a:buFont typeface="Calibri"/>
              <a:buChar char="•"/>
            </a:pPr>
            <a:r>
              <a:rPr lang="en-US" sz="1600" b="0" i="0" u="none" strike="noStrike" cap="none" dirty="0">
                <a:solidFill>
                  <a:schemeClr val="lt1"/>
                </a:solidFill>
                <a:latin typeface="Calibri"/>
                <a:ea typeface="Calibri"/>
                <a:cs typeface="Calibri"/>
                <a:sym typeface="Calibri"/>
              </a:rPr>
              <a:t>Engage in continuous improvement</a:t>
            </a:r>
            <a:endParaRPr sz="16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Calibri"/>
              <a:buChar char="•"/>
            </a:pPr>
            <a:r>
              <a:rPr lang="en-US" sz="1600" b="0" i="0" u="none" strike="noStrike" cap="none" dirty="0">
                <a:solidFill>
                  <a:schemeClr val="lt1"/>
                </a:solidFill>
                <a:latin typeface="Calibri"/>
                <a:ea typeface="Calibri"/>
                <a:cs typeface="Calibri"/>
                <a:sym typeface="Calibri"/>
              </a:rPr>
              <a:t>Submit annual Reports</a:t>
            </a:r>
            <a:endParaRPr sz="1600" b="0" i="0" u="none" strike="noStrike" cap="none" dirty="0">
              <a:solidFill>
                <a:srgbClr val="000000"/>
              </a:solidFill>
              <a:latin typeface="Arial"/>
              <a:ea typeface="Arial"/>
              <a:cs typeface="Arial"/>
              <a:sym typeface="Arial"/>
            </a:endParaRPr>
          </a:p>
        </p:txBody>
      </p:sp>
      <p:sp>
        <p:nvSpPr>
          <p:cNvPr id="18" name="Google Shape;117;p4">
            <a:extLst>
              <a:ext uri="{FF2B5EF4-FFF2-40B4-BE49-F238E27FC236}">
                <a16:creationId xmlns:a16="http://schemas.microsoft.com/office/drawing/2014/main" id="{BC30FCCE-338F-4DBB-872A-AAD65131A504}"/>
              </a:ext>
            </a:extLst>
          </p:cNvPr>
          <p:cNvSpPr txBox="1"/>
          <p:nvPr/>
        </p:nvSpPr>
        <p:spPr>
          <a:xfrm>
            <a:off x="5579322" y="3012233"/>
            <a:ext cx="1713818" cy="1944487"/>
          </a:xfrm>
          <a:prstGeom prst="rect">
            <a:avLst/>
          </a:prstGeom>
          <a:noFill/>
          <a:ln>
            <a:noFill/>
          </a:ln>
        </p:spPr>
        <p:txBody>
          <a:bodyPr spcFirstLastPara="1" wrap="square" lIns="33000" tIns="8250" rIns="16500" bIns="8250" anchor="ctr"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US" b="0" i="0" u="none" strike="noStrike" cap="none" dirty="0">
                <a:solidFill>
                  <a:schemeClr val="dk1"/>
                </a:solidFill>
                <a:latin typeface="Calibri"/>
                <a:ea typeface="Calibri"/>
                <a:cs typeface="Calibri"/>
                <a:sym typeface="Calibri"/>
              </a:rPr>
              <a:t>Conduct a self assessment review against the six accreditation standards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95"/>
              </a:spcBef>
              <a:spcAft>
                <a:spcPts val="0"/>
              </a:spcAft>
              <a:buClr>
                <a:schemeClr val="dk1"/>
              </a:buClr>
              <a:buSzPts val="1300"/>
              <a:buFont typeface="Calibri"/>
              <a:buChar char="•"/>
            </a:pPr>
            <a:r>
              <a:rPr lang="en-US" b="0" i="0" u="none" strike="noStrike" cap="none" dirty="0">
                <a:solidFill>
                  <a:schemeClr val="dk1"/>
                </a:solidFill>
                <a:latin typeface="Calibri"/>
                <a:ea typeface="Calibri"/>
                <a:cs typeface="Calibri"/>
                <a:sym typeface="Calibri"/>
              </a:rPr>
              <a:t>Host a WFSF accreditation</a:t>
            </a:r>
            <a:br>
              <a:rPr lang="en-US" b="0" i="0" u="none" strike="noStrike" cap="none" dirty="0">
                <a:solidFill>
                  <a:schemeClr val="dk1"/>
                </a:solidFill>
                <a:latin typeface="Calibri"/>
                <a:ea typeface="Calibri"/>
                <a:cs typeface="Calibri"/>
                <a:sym typeface="Calibri"/>
              </a:rPr>
            </a:br>
            <a:r>
              <a:rPr lang="en-US" sz="1300" b="0" i="0" u="none" strike="noStrike" cap="none" dirty="0">
                <a:solidFill>
                  <a:schemeClr val="dk1"/>
                </a:solidFill>
                <a:latin typeface="Calibri"/>
                <a:ea typeface="Calibri"/>
                <a:cs typeface="Calibri"/>
                <a:sym typeface="Calibri"/>
              </a:rPr>
              <a:t>site visit</a:t>
            </a:r>
            <a:endParaRPr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CE888C73-3146-41B3-B002-F636B9D717BD}"/>
              </a:ext>
            </a:extLst>
          </p:cNvPr>
          <p:cNvPicPr>
            <a:picLocks noChangeAspect="1"/>
          </p:cNvPicPr>
          <p:nvPr/>
        </p:nvPicPr>
        <p:blipFill>
          <a:blip r:embed="rId3"/>
          <a:stretch>
            <a:fillRect/>
          </a:stretch>
        </p:blipFill>
        <p:spPr>
          <a:xfrm>
            <a:off x="2953622" y="0"/>
            <a:ext cx="9238378" cy="6843243"/>
          </a:xfrm>
          <a:prstGeom prst="rect">
            <a:avLst/>
          </a:prstGeom>
        </p:spPr>
      </p:pic>
      <p:sp>
        <p:nvSpPr>
          <p:cNvPr id="15" name="Google Shape;118;p4">
            <a:extLst>
              <a:ext uri="{FF2B5EF4-FFF2-40B4-BE49-F238E27FC236}">
                <a16:creationId xmlns:a16="http://schemas.microsoft.com/office/drawing/2014/main" id="{A134FB94-173E-498F-A069-847F6AB8DE03}"/>
              </a:ext>
            </a:extLst>
          </p:cNvPr>
          <p:cNvSpPr/>
          <p:nvPr/>
        </p:nvSpPr>
        <p:spPr>
          <a:xfrm>
            <a:off x="706903" y="3170352"/>
            <a:ext cx="1649954" cy="1556533"/>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119;p4">
            <a:extLst>
              <a:ext uri="{FF2B5EF4-FFF2-40B4-BE49-F238E27FC236}">
                <a16:creationId xmlns:a16="http://schemas.microsoft.com/office/drawing/2014/main" id="{618EF666-3B38-4BDB-A974-F143BF76A045}"/>
              </a:ext>
            </a:extLst>
          </p:cNvPr>
          <p:cNvSpPr txBox="1"/>
          <p:nvPr/>
        </p:nvSpPr>
        <p:spPr>
          <a:xfrm>
            <a:off x="840104" y="3325616"/>
            <a:ext cx="1408324" cy="1100635"/>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800" b="1" i="0" u="none" strike="noStrike" cap="none" dirty="0">
                <a:solidFill>
                  <a:schemeClr val="lt1"/>
                </a:solidFill>
                <a:latin typeface="Calibri"/>
                <a:ea typeface="Calibri"/>
                <a:cs typeface="Calibri"/>
                <a:sym typeface="Calibri"/>
              </a:rPr>
              <a:t>2</a:t>
            </a:r>
            <a:endParaRPr sz="28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r>
              <a:rPr lang="en-US" sz="2400" b="1" i="0" u="none" strike="noStrike" cap="none" dirty="0">
                <a:solidFill>
                  <a:schemeClr val="lt1"/>
                </a:solidFill>
                <a:latin typeface="Calibri"/>
                <a:ea typeface="Calibri"/>
                <a:cs typeface="Calibri"/>
                <a:sym typeface="Calibri"/>
              </a:rPr>
              <a:t>Candidacy</a:t>
            </a:r>
            <a:endParaRPr sz="24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41759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Accreditation Process</a:t>
            </a:r>
            <a:endParaRPr sz="4400" b="0" i="0" u="none" strike="noStrike" cap="none" dirty="0">
              <a:solidFill>
                <a:schemeClr val="dk1"/>
              </a:solidFill>
              <a:latin typeface="Calibri"/>
              <a:ea typeface="Calibri"/>
              <a:cs typeface="Calibri"/>
              <a:sym typeface="Calibri"/>
            </a:endParaRPr>
          </a:p>
        </p:txBody>
      </p:sp>
      <p:grpSp>
        <p:nvGrpSpPr>
          <p:cNvPr id="111" name="Google Shape;111;p4"/>
          <p:cNvGrpSpPr/>
          <p:nvPr/>
        </p:nvGrpSpPr>
        <p:grpSpPr>
          <a:xfrm>
            <a:off x="302196" y="2586155"/>
            <a:ext cx="11128259" cy="2843258"/>
            <a:chOff x="7207" y="955599"/>
            <a:chExt cx="10902576" cy="2480811"/>
          </a:xfrm>
        </p:grpSpPr>
        <p:sp>
          <p:nvSpPr>
            <p:cNvPr id="112" name="Google Shape;112;p4"/>
            <p:cNvSpPr/>
            <p:nvPr/>
          </p:nvSpPr>
          <p:spPr>
            <a:xfrm>
              <a:off x="758047" y="1062087"/>
              <a:ext cx="2716225" cy="2374323"/>
            </a:xfrm>
            <a:prstGeom prst="rightArrow">
              <a:avLst>
                <a:gd name="adj1" fmla="val 70000"/>
                <a:gd name="adj2" fmla="val 50000"/>
              </a:avLst>
            </a:prstGeom>
            <a:solidFill>
              <a:srgbClr val="E0E0E0">
                <a:alpha val="89019"/>
              </a:srgbClr>
            </a:solidFill>
            <a:ln w="12700" cap="flat" cmpd="sng">
              <a:solidFill>
                <a:srgbClr val="E0E0E0">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114" name="Google Shape;114;p4"/>
            <p:cNvSpPr/>
            <p:nvPr/>
          </p:nvSpPr>
          <p:spPr>
            <a:xfrm>
              <a:off x="7207" y="1496612"/>
              <a:ext cx="1472289" cy="1358112"/>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115" name="Google Shape;115;p4"/>
            <p:cNvSpPr txBox="1"/>
            <p:nvPr/>
          </p:nvSpPr>
          <p:spPr>
            <a:xfrm>
              <a:off x="96265" y="1640063"/>
              <a:ext cx="1337014" cy="96033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800" b="1" i="0" u="none" strike="noStrike" cap="none" dirty="0">
                  <a:solidFill>
                    <a:schemeClr val="lt1"/>
                  </a:solidFill>
                  <a:latin typeface="Calibri"/>
                  <a:ea typeface="Calibri"/>
                  <a:cs typeface="Calibri"/>
                  <a:sym typeface="Calibri"/>
                </a:rPr>
                <a:t>1</a:t>
              </a:r>
              <a:endParaRPr sz="28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r>
                <a:rPr lang="en-US" sz="2400" b="1" i="0" u="none" strike="noStrike" cap="none" dirty="0">
                  <a:solidFill>
                    <a:schemeClr val="lt1"/>
                  </a:solidFill>
                  <a:latin typeface="Calibri"/>
                  <a:ea typeface="Calibri"/>
                  <a:cs typeface="Calibri"/>
                  <a:sym typeface="Calibri"/>
                </a:rPr>
                <a:t>Eligibility</a:t>
              </a:r>
              <a:endParaRPr sz="2400" b="1" i="0" u="none" strike="noStrike" cap="none" dirty="0">
                <a:solidFill>
                  <a:srgbClr val="000000"/>
                </a:solidFill>
                <a:latin typeface="Arial"/>
                <a:ea typeface="Arial"/>
                <a:cs typeface="Arial"/>
                <a:sym typeface="Arial"/>
              </a:endParaRPr>
            </a:p>
          </p:txBody>
        </p:sp>
        <p:sp>
          <p:nvSpPr>
            <p:cNvPr id="116" name="Google Shape;116;p4"/>
            <p:cNvSpPr/>
            <p:nvPr/>
          </p:nvSpPr>
          <p:spPr>
            <a:xfrm>
              <a:off x="4477028" y="963802"/>
              <a:ext cx="2801134" cy="2423732"/>
            </a:xfrm>
            <a:prstGeom prst="rightArrow">
              <a:avLst>
                <a:gd name="adj1" fmla="val 70000"/>
                <a:gd name="adj2" fmla="val 50000"/>
              </a:avLst>
            </a:prstGeom>
            <a:solidFill>
              <a:srgbClr val="F0D3D3">
                <a:alpha val="89019"/>
              </a:srgbClr>
            </a:solidFill>
            <a:ln w="12700" cap="flat" cmpd="sng">
              <a:solidFill>
                <a:srgbClr val="F0D3D3">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118" name="Google Shape;118;p4"/>
            <p:cNvSpPr/>
            <p:nvPr/>
          </p:nvSpPr>
          <p:spPr>
            <a:xfrm>
              <a:off x="3629342" y="1496612"/>
              <a:ext cx="1616493" cy="1358112"/>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119" name="Google Shape;119;p4"/>
            <p:cNvSpPr txBox="1"/>
            <p:nvPr/>
          </p:nvSpPr>
          <p:spPr>
            <a:xfrm>
              <a:off x="3759841" y="1632084"/>
              <a:ext cx="1379763" cy="96033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800" b="1" i="0" u="none" strike="noStrike" cap="none" dirty="0">
                  <a:solidFill>
                    <a:schemeClr val="lt1"/>
                  </a:solidFill>
                  <a:latin typeface="Calibri"/>
                  <a:ea typeface="Calibri"/>
                  <a:cs typeface="Calibri"/>
                  <a:sym typeface="Calibri"/>
                </a:rPr>
                <a:t>2</a:t>
              </a:r>
              <a:endParaRPr sz="28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r>
                <a:rPr lang="en-US" sz="2400" b="1" i="0" u="none" strike="noStrike" cap="none" dirty="0">
                  <a:solidFill>
                    <a:schemeClr val="lt1"/>
                  </a:solidFill>
                  <a:latin typeface="Calibri"/>
                  <a:ea typeface="Calibri"/>
                  <a:cs typeface="Calibri"/>
                  <a:sym typeface="Calibri"/>
                </a:rPr>
                <a:t>Candidacy</a:t>
              </a:r>
              <a:endParaRPr sz="2400" b="1" i="0" u="none" strike="noStrike" cap="none" dirty="0">
                <a:solidFill>
                  <a:srgbClr val="000000"/>
                </a:solidFill>
                <a:latin typeface="Arial"/>
                <a:ea typeface="Arial"/>
                <a:cs typeface="Arial"/>
                <a:sym typeface="Arial"/>
              </a:endParaRPr>
            </a:p>
          </p:txBody>
        </p:sp>
        <p:sp>
          <p:nvSpPr>
            <p:cNvPr id="120" name="Google Shape;120;p4"/>
            <p:cNvSpPr/>
            <p:nvPr/>
          </p:nvSpPr>
          <p:spPr>
            <a:xfrm>
              <a:off x="8445461" y="955599"/>
              <a:ext cx="2464322" cy="2403574"/>
            </a:xfrm>
            <a:prstGeom prst="rightArrow">
              <a:avLst>
                <a:gd name="adj1" fmla="val 70000"/>
                <a:gd name="adj2" fmla="val 50000"/>
              </a:avLst>
            </a:prstGeom>
            <a:solidFill>
              <a:srgbClr val="BF9000">
                <a:alpha val="89019"/>
              </a:srgbClr>
            </a:solidFill>
            <a:ln w="12700" cap="flat" cmpd="sng">
              <a:solidFill>
                <a:srgbClr val="FEC9C9">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122" name="Google Shape;122;p4"/>
            <p:cNvSpPr/>
            <p:nvPr/>
          </p:nvSpPr>
          <p:spPr>
            <a:xfrm>
              <a:off x="7381340" y="1465153"/>
              <a:ext cx="1693198" cy="1524003"/>
            </a:xfrm>
            <a:prstGeom prst="ellipse">
              <a:avLst/>
            </a:prstGeom>
            <a:solidFill>
              <a:srgbClr val="006699"/>
            </a:solidFill>
            <a:ln w="28575" cap="flat" cmpd="sng">
              <a:solidFill>
                <a:srgbClr val="BF9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123" name="Google Shape;123;p4"/>
            <p:cNvSpPr txBox="1"/>
            <p:nvPr/>
          </p:nvSpPr>
          <p:spPr>
            <a:xfrm>
              <a:off x="7358498" y="1627667"/>
              <a:ext cx="1695070" cy="969165"/>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800" b="1" i="0" u="none" strike="noStrike" cap="none" dirty="0">
                  <a:solidFill>
                    <a:schemeClr val="lt1"/>
                  </a:solidFill>
                  <a:latin typeface="Calibri"/>
                  <a:ea typeface="Calibri"/>
                  <a:cs typeface="Calibri"/>
                  <a:sym typeface="Calibri"/>
                </a:rPr>
                <a:t>3</a:t>
              </a:r>
              <a:endParaRPr sz="28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r>
                <a:rPr lang="en-US" sz="2400" b="1" i="0" u="none" strike="noStrike" cap="none" dirty="0">
                  <a:solidFill>
                    <a:schemeClr val="lt1"/>
                  </a:solidFill>
                  <a:latin typeface="Calibri"/>
                  <a:ea typeface="Calibri"/>
                  <a:cs typeface="Calibri"/>
                  <a:sym typeface="Calibri"/>
                </a:rPr>
                <a:t>Accredited</a:t>
              </a:r>
              <a:endParaRPr sz="2400" b="1" i="0" u="none" strike="noStrike" cap="none" dirty="0">
                <a:solidFill>
                  <a:srgbClr val="000000"/>
                </a:solidFill>
                <a:latin typeface="Arial"/>
                <a:ea typeface="Arial"/>
                <a:cs typeface="Arial"/>
                <a:sym typeface="Arial"/>
              </a:endParaRPr>
            </a:p>
          </p:txBody>
        </p:sp>
      </p:grpSp>
      <p:sp>
        <p:nvSpPr>
          <p:cNvPr id="17" name="Google Shape;113;p4">
            <a:extLst>
              <a:ext uri="{FF2B5EF4-FFF2-40B4-BE49-F238E27FC236}">
                <a16:creationId xmlns:a16="http://schemas.microsoft.com/office/drawing/2014/main" id="{E667445E-4433-41BB-87D1-337E227387FA}"/>
              </a:ext>
            </a:extLst>
          </p:cNvPr>
          <p:cNvSpPr txBox="1"/>
          <p:nvPr/>
        </p:nvSpPr>
        <p:spPr>
          <a:xfrm>
            <a:off x="1761691" y="3116382"/>
            <a:ext cx="1351570" cy="1904849"/>
          </a:xfrm>
          <a:prstGeom prst="rect">
            <a:avLst/>
          </a:prstGeom>
          <a:noFill/>
          <a:ln>
            <a:noFill/>
          </a:ln>
        </p:spPr>
        <p:txBody>
          <a:bodyPr spcFirstLastPara="1" wrap="square" lIns="33000" tIns="8250" rIns="16500" bIns="8250" anchor="ctr"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US" sz="1600" b="0" i="0" u="none" strike="noStrike" cap="none" dirty="0">
                <a:solidFill>
                  <a:schemeClr val="dk1"/>
                </a:solidFill>
                <a:latin typeface="Calibri"/>
                <a:ea typeface="Calibri"/>
                <a:cs typeface="Calibri"/>
                <a:sym typeface="Calibri"/>
              </a:rPr>
              <a:t>Join as an I</a:t>
            </a:r>
            <a:r>
              <a:rPr lang="en-US" sz="1600" dirty="0">
                <a:solidFill>
                  <a:schemeClr val="dk1"/>
                </a:solidFill>
                <a:latin typeface="Calibri"/>
                <a:ea typeface="Calibri"/>
                <a:cs typeface="Calibri"/>
                <a:sym typeface="Calibri"/>
              </a:rPr>
              <a:t>nstitutional </a:t>
            </a:r>
            <a:r>
              <a:rPr lang="en-US" sz="1600" b="0" i="0" u="none" strike="noStrike" cap="none" dirty="0">
                <a:solidFill>
                  <a:schemeClr val="dk1"/>
                </a:solidFill>
                <a:latin typeface="Calibri"/>
                <a:ea typeface="Calibri"/>
                <a:cs typeface="Calibri"/>
                <a:sym typeface="Calibri"/>
              </a:rPr>
              <a:t>Member of WFSF</a:t>
            </a:r>
            <a:endParaRPr sz="16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95"/>
              </a:spcBef>
              <a:spcAft>
                <a:spcPts val="0"/>
              </a:spcAft>
              <a:buClr>
                <a:schemeClr val="dk1"/>
              </a:buClr>
              <a:buSzPts val="1300"/>
              <a:buFont typeface="Calibri"/>
              <a:buChar char="•"/>
            </a:pPr>
            <a:r>
              <a:rPr lang="en-US" sz="1600" b="0" i="0" u="none" strike="noStrike" cap="none" dirty="0">
                <a:solidFill>
                  <a:schemeClr val="dk1"/>
                </a:solidFill>
                <a:latin typeface="Calibri"/>
                <a:ea typeface="Calibri"/>
                <a:cs typeface="Calibri"/>
                <a:sym typeface="Calibri"/>
              </a:rPr>
              <a:t>Document how you meet the 8 Preconditions</a:t>
            </a:r>
            <a:endParaRPr sz="1600" b="0" i="0" u="none" strike="noStrike" cap="none" dirty="0">
              <a:solidFill>
                <a:srgbClr val="000000"/>
              </a:solidFill>
              <a:latin typeface="Arial"/>
              <a:ea typeface="Arial"/>
              <a:cs typeface="Arial"/>
              <a:sym typeface="Arial"/>
            </a:endParaRPr>
          </a:p>
        </p:txBody>
      </p:sp>
      <p:sp>
        <p:nvSpPr>
          <p:cNvPr id="19" name="Google Shape;121;p4">
            <a:extLst>
              <a:ext uri="{FF2B5EF4-FFF2-40B4-BE49-F238E27FC236}">
                <a16:creationId xmlns:a16="http://schemas.microsoft.com/office/drawing/2014/main" id="{2AD94470-C9BF-4F97-A247-E1439E2D9633}"/>
              </a:ext>
            </a:extLst>
          </p:cNvPr>
          <p:cNvSpPr txBox="1"/>
          <p:nvPr/>
        </p:nvSpPr>
        <p:spPr>
          <a:xfrm>
            <a:off x="9543955" y="2999365"/>
            <a:ext cx="1373981" cy="1928316"/>
          </a:xfrm>
          <a:prstGeom prst="rect">
            <a:avLst/>
          </a:prstGeom>
          <a:noFill/>
          <a:ln>
            <a:noFill/>
          </a:ln>
        </p:spPr>
        <p:txBody>
          <a:bodyPr spcFirstLastPara="1" wrap="square" lIns="35550" tIns="8875" rIns="17775" bIns="8875" anchor="ctr" anchorCtr="0">
            <a:noAutofit/>
          </a:bodyPr>
          <a:lstStyle/>
          <a:p>
            <a:pPr marL="114300" marR="0" lvl="1" indent="-114300" algn="l" rtl="0">
              <a:lnSpc>
                <a:spcPct val="90000"/>
              </a:lnSpc>
              <a:spcBef>
                <a:spcPts val="0"/>
              </a:spcBef>
              <a:spcAft>
                <a:spcPts val="0"/>
              </a:spcAft>
              <a:buClr>
                <a:schemeClr val="lt1"/>
              </a:buClr>
              <a:buSzPts val="1400"/>
              <a:buFont typeface="Calibri"/>
              <a:buChar char="•"/>
            </a:pPr>
            <a:r>
              <a:rPr lang="en-US" sz="1600" b="0" i="0" u="none" strike="noStrike" cap="none" dirty="0">
                <a:solidFill>
                  <a:schemeClr val="lt1"/>
                </a:solidFill>
                <a:latin typeface="Calibri"/>
                <a:ea typeface="Calibri"/>
                <a:cs typeface="Calibri"/>
                <a:sym typeface="Calibri"/>
              </a:rPr>
              <a:t>Accreditation granted</a:t>
            </a:r>
          </a:p>
          <a:p>
            <a:pPr marL="114300" marR="0" lvl="1" indent="-114300" algn="l" rtl="0">
              <a:lnSpc>
                <a:spcPct val="90000"/>
              </a:lnSpc>
              <a:spcBef>
                <a:spcPts val="0"/>
              </a:spcBef>
              <a:spcAft>
                <a:spcPts val="0"/>
              </a:spcAft>
              <a:buClr>
                <a:schemeClr val="lt1"/>
              </a:buClr>
              <a:buSzPts val="1400"/>
              <a:buFont typeface="Calibri"/>
              <a:buChar char="•"/>
            </a:pPr>
            <a:r>
              <a:rPr lang="en-US" sz="1600" b="0" i="0" u="none" strike="noStrike" cap="none" dirty="0">
                <a:solidFill>
                  <a:schemeClr val="lt1"/>
                </a:solidFill>
                <a:latin typeface="Calibri"/>
                <a:ea typeface="Calibri"/>
                <a:cs typeface="Calibri"/>
                <a:sym typeface="Calibri"/>
              </a:rPr>
              <a:t>Engage in continuous improvement</a:t>
            </a:r>
            <a:endParaRPr sz="16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Calibri"/>
              <a:buChar char="•"/>
            </a:pPr>
            <a:r>
              <a:rPr lang="en-US" sz="1600" b="0" i="0" u="none" strike="noStrike" cap="none" dirty="0">
                <a:solidFill>
                  <a:schemeClr val="lt1"/>
                </a:solidFill>
                <a:latin typeface="Calibri"/>
                <a:ea typeface="Calibri"/>
                <a:cs typeface="Calibri"/>
                <a:sym typeface="Calibri"/>
              </a:rPr>
              <a:t>Submit annual Reports</a:t>
            </a:r>
            <a:endParaRPr sz="1600" b="0" i="0" u="none" strike="noStrike" cap="none" dirty="0">
              <a:solidFill>
                <a:srgbClr val="000000"/>
              </a:solidFill>
              <a:latin typeface="Arial"/>
              <a:ea typeface="Arial"/>
              <a:cs typeface="Arial"/>
              <a:sym typeface="Arial"/>
            </a:endParaRPr>
          </a:p>
        </p:txBody>
      </p:sp>
      <p:sp>
        <p:nvSpPr>
          <p:cNvPr id="20" name="Google Shape;117;p4">
            <a:extLst>
              <a:ext uri="{FF2B5EF4-FFF2-40B4-BE49-F238E27FC236}">
                <a16:creationId xmlns:a16="http://schemas.microsoft.com/office/drawing/2014/main" id="{AC03FF93-BF23-4702-A4D2-4C20FEE03CBC}"/>
              </a:ext>
            </a:extLst>
          </p:cNvPr>
          <p:cNvSpPr txBox="1"/>
          <p:nvPr/>
        </p:nvSpPr>
        <p:spPr>
          <a:xfrm>
            <a:off x="5579322" y="3012233"/>
            <a:ext cx="1393820" cy="1944487"/>
          </a:xfrm>
          <a:prstGeom prst="rect">
            <a:avLst/>
          </a:prstGeom>
          <a:noFill/>
          <a:ln>
            <a:noFill/>
          </a:ln>
        </p:spPr>
        <p:txBody>
          <a:bodyPr spcFirstLastPara="1" wrap="square" lIns="33000" tIns="8250" rIns="16500" bIns="8250" anchor="ctr" anchorCtr="0">
            <a:noAutofit/>
          </a:bodyPr>
          <a:lstStyle>
            <a:defPPr marR="0" lvl="0" algn="l" rtl="0">
              <a:lnSpc>
                <a:spcPct val="100000"/>
              </a:lnSpc>
              <a:spcBef>
                <a:spcPts val="0"/>
              </a:spcBef>
              <a:spcAft>
                <a:spcPts val="0"/>
              </a:spcAft>
            </a:defPPr>
            <a:lvl2pPr marL="114300" indent="-114300">
              <a:lnSpc>
                <a:spcPct val="90000"/>
              </a:lnSpc>
              <a:buClr>
                <a:schemeClr val="dk1"/>
              </a:buClr>
              <a:buSzPts val="1300"/>
              <a:buFont typeface="Calibri"/>
              <a:buChar char="•"/>
              <a:defRPr sz="1600">
                <a:solidFill>
                  <a:schemeClr val="dk1"/>
                </a:solidFill>
                <a:latin typeface="Calibri"/>
                <a:ea typeface="Calibri"/>
                <a:cs typeface="Calibri"/>
              </a:defRPr>
            </a:lvl2pPr>
          </a:lstStyle>
          <a:p>
            <a:pPr lvl="1"/>
            <a:r>
              <a:rPr lang="en-US" dirty="0">
                <a:sym typeface="Calibri"/>
              </a:rPr>
              <a:t>Conduct a self assessment review against the six accreditation standards </a:t>
            </a:r>
            <a:endParaRPr dirty="0"/>
          </a:p>
          <a:p>
            <a:pPr lvl="1"/>
            <a:r>
              <a:rPr lang="en-US" dirty="0">
                <a:sym typeface="Calibri"/>
              </a:rPr>
              <a:t>Host a WFSF accreditation site visit</a:t>
            </a:r>
            <a:endParaRPr dirty="0"/>
          </a:p>
        </p:txBody>
      </p:sp>
      <p:pic>
        <p:nvPicPr>
          <p:cNvPr id="18" name="Picture 17" descr="A picture containing text&#10;&#10;Description automatically generated">
            <a:extLst>
              <a:ext uri="{FF2B5EF4-FFF2-40B4-BE49-F238E27FC236}">
                <a16:creationId xmlns:a16="http://schemas.microsoft.com/office/drawing/2014/main" id="{D627D81A-06B6-4AEB-A78C-2B67088BB55E}"/>
              </a:ext>
            </a:extLst>
          </p:cNvPr>
          <p:cNvPicPr>
            <a:picLocks noChangeAspect="1"/>
          </p:cNvPicPr>
          <p:nvPr/>
        </p:nvPicPr>
        <p:blipFill>
          <a:blip r:embed="rId3"/>
          <a:stretch>
            <a:fillRect/>
          </a:stretch>
        </p:blipFill>
        <p:spPr>
          <a:xfrm>
            <a:off x="10069872" y="565466"/>
            <a:ext cx="1696128" cy="1341664"/>
          </a:xfrm>
          <a:prstGeom prst="rect">
            <a:avLst/>
          </a:prstGeom>
        </p:spPr>
      </p:pic>
      <p:graphicFrame>
        <p:nvGraphicFramePr>
          <p:cNvPr id="21" name="Table 2">
            <a:extLst>
              <a:ext uri="{FF2B5EF4-FFF2-40B4-BE49-F238E27FC236}">
                <a16:creationId xmlns:a16="http://schemas.microsoft.com/office/drawing/2014/main" id="{B71AA322-D464-4916-BEB6-310A283FD12A}"/>
              </a:ext>
            </a:extLst>
          </p:cNvPr>
          <p:cNvGraphicFramePr>
            <a:graphicFrameLocks noGrp="1"/>
          </p:cNvGraphicFramePr>
          <p:nvPr>
            <p:extLst>
              <p:ext uri="{D42A27DB-BD31-4B8C-83A1-F6EECF244321}">
                <p14:modId xmlns:p14="http://schemas.microsoft.com/office/powerpoint/2010/main" val="1220724102"/>
              </p:ext>
            </p:extLst>
          </p:nvPr>
        </p:nvGraphicFramePr>
        <p:xfrm>
          <a:off x="4132509" y="5464749"/>
          <a:ext cx="3640667" cy="1066800"/>
        </p:xfrm>
        <a:graphic>
          <a:graphicData uri="http://schemas.openxmlformats.org/drawingml/2006/table">
            <a:tbl>
              <a:tblPr firstRow="1" bandRow="1">
                <a:tableStyleId>{61BFDE92-0405-484B-B9CD-A246A15C7462}</a:tableStyleId>
              </a:tblPr>
              <a:tblGrid>
                <a:gridCol w="3640667">
                  <a:extLst>
                    <a:ext uri="{9D8B030D-6E8A-4147-A177-3AD203B41FA5}">
                      <a16:colId xmlns:a16="http://schemas.microsoft.com/office/drawing/2014/main" val="2788003590"/>
                    </a:ext>
                  </a:extLst>
                </a:gridCol>
              </a:tblGrid>
              <a:tr h="1066800">
                <a:tc>
                  <a:txBody>
                    <a:bodyPr/>
                    <a:lstStyle/>
                    <a:p>
                      <a:r>
                        <a:rPr lang="en-AU" sz="1800" dirty="0"/>
                        <a:t>WFSF Accreditation Submission form</a:t>
                      </a:r>
                    </a:p>
                  </a:txBody>
                  <a:tcPr/>
                </a:tc>
                <a:extLst>
                  <a:ext uri="{0D108BD9-81ED-4DB2-BD59-A6C34878D82A}">
                    <a16:rowId xmlns:a16="http://schemas.microsoft.com/office/drawing/2014/main" val="201606952"/>
                  </a:ext>
                </a:extLst>
              </a:tr>
            </a:tbl>
          </a:graphicData>
        </a:graphic>
      </p:graphicFrame>
      <p:graphicFrame>
        <p:nvGraphicFramePr>
          <p:cNvPr id="22" name="Table 2">
            <a:extLst>
              <a:ext uri="{FF2B5EF4-FFF2-40B4-BE49-F238E27FC236}">
                <a16:creationId xmlns:a16="http://schemas.microsoft.com/office/drawing/2014/main" id="{EE47B028-CEC6-4BA0-A9F5-176E4B13C006}"/>
              </a:ext>
            </a:extLst>
          </p:cNvPr>
          <p:cNvGraphicFramePr>
            <a:graphicFrameLocks noGrp="1"/>
          </p:cNvGraphicFramePr>
          <p:nvPr>
            <p:extLst>
              <p:ext uri="{D42A27DB-BD31-4B8C-83A1-F6EECF244321}">
                <p14:modId xmlns:p14="http://schemas.microsoft.com/office/powerpoint/2010/main" val="2581259877"/>
              </p:ext>
            </p:extLst>
          </p:nvPr>
        </p:nvGraphicFramePr>
        <p:xfrm>
          <a:off x="393097" y="5464749"/>
          <a:ext cx="3640667" cy="982177"/>
        </p:xfrm>
        <a:graphic>
          <a:graphicData uri="http://schemas.openxmlformats.org/drawingml/2006/table">
            <a:tbl>
              <a:tblPr firstRow="1" bandRow="1">
                <a:tableStyleId>{61BFDE92-0405-484B-B9CD-A246A15C7462}</a:tableStyleId>
              </a:tblPr>
              <a:tblGrid>
                <a:gridCol w="3640667">
                  <a:extLst>
                    <a:ext uri="{9D8B030D-6E8A-4147-A177-3AD203B41FA5}">
                      <a16:colId xmlns:a16="http://schemas.microsoft.com/office/drawing/2014/main" val="2788003590"/>
                    </a:ext>
                  </a:extLst>
                </a:gridCol>
              </a:tblGrid>
              <a:tr h="982177">
                <a:tc>
                  <a:txBody>
                    <a:bodyPr/>
                    <a:lstStyle/>
                    <a:p>
                      <a:r>
                        <a:rPr lang="en-AU" dirty="0"/>
                        <a:t> </a:t>
                      </a:r>
                      <a:r>
                        <a:rPr lang="en-AU" sz="1800" dirty="0"/>
                        <a:t>WFSF Accreditation Request form</a:t>
                      </a:r>
                      <a:endParaRPr lang="en-AU" dirty="0"/>
                    </a:p>
                    <a:p>
                      <a:r>
                        <a:rPr lang="en-AU" sz="2000" dirty="0">
                          <a:hlinkClick r:id="rId4"/>
                        </a:rPr>
                        <a:t>https://accreditation.wfsf.org</a:t>
                      </a:r>
                      <a:r>
                        <a:rPr lang="en-AU" sz="2000" dirty="0"/>
                        <a:t> </a:t>
                      </a:r>
                    </a:p>
                  </a:txBody>
                  <a:tcPr/>
                </a:tc>
                <a:extLst>
                  <a:ext uri="{0D108BD9-81ED-4DB2-BD59-A6C34878D82A}">
                    <a16:rowId xmlns:a16="http://schemas.microsoft.com/office/drawing/2014/main" val="201606952"/>
                  </a:ext>
                </a:extLst>
              </a:tr>
            </a:tbl>
          </a:graphicData>
        </a:graphic>
      </p:graphicFrame>
      <p:graphicFrame>
        <p:nvGraphicFramePr>
          <p:cNvPr id="23" name="Table 2">
            <a:extLst>
              <a:ext uri="{FF2B5EF4-FFF2-40B4-BE49-F238E27FC236}">
                <a16:creationId xmlns:a16="http://schemas.microsoft.com/office/drawing/2014/main" id="{C3949D8A-BEB2-45FD-B7A5-1AF5CB31A7FC}"/>
              </a:ext>
            </a:extLst>
          </p:cNvPr>
          <p:cNvGraphicFramePr>
            <a:graphicFrameLocks noGrp="1"/>
          </p:cNvGraphicFramePr>
          <p:nvPr>
            <p:extLst>
              <p:ext uri="{D42A27DB-BD31-4B8C-83A1-F6EECF244321}">
                <p14:modId xmlns:p14="http://schemas.microsoft.com/office/powerpoint/2010/main" val="2281038387"/>
              </p:ext>
            </p:extLst>
          </p:nvPr>
        </p:nvGraphicFramePr>
        <p:xfrm>
          <a:off x="7871921" y="5464749"/>
          <a:ext cx="3640667" cy="1066800"/>
        </p:xfrm>
        <a:graphic>
          <a:graphicData uri="http://schemas.openxmlformats.org/drawingml/2006/table">
            <a:tbl>
              <a:tblPr firstRow="1" bandRow="1">
                <a:tableStyleId>{61BFDE92-0405-484B-B9CD-A246A15C7462}</a:tableStyleId>
              </a:tblPr>
              <a:tblGrid>
                <a:gridCol w="3640667">
                  <a:extLst>
                    <a:ext uri="{9D8B030D-6E8A-4147-A177-3AD203B41FA5}">
                      <a16:colId xmlns:a16="http://schemas.microsoft.com/office/drawing/2014/main" val="2788003590"/>
                    </a:ext>
                  </a:extLst>
                </a:gridCol>
              </a:tblGrid>
              <a:tr h="1066800">
                <a:tc>
                  <a:txBody>
                    <a:bodyPr/>
                    <a:lstStyle/>
                    <a:p>
                      <a:r>
                        <a:rPr lang="en-AU" sz="1800" dirty="0"/>
                        <a:t>5-Year Accreditation Granted </a:t>
                      </a:r>
                    </a:p>
                    <a:p>
                      <a:r>
                        <a:rPr lang="en-AU" sz="1800" dirty="0"/>
                        <a:t>WFSF Accreditation Annual Reports</a:t>
                      </a:r>
                    </a:p>
                  </a:txBody>
                  <a:tcPr/>
                </a:tc>
                <a:extLst>
                  <a:ext uri="{0D108BD9-81ED-4DB2-BD59-A6C34878D82A}">
                    <a16:rowId xmlns:a16="http://schemas.microsoft.com/office/drawing/2014/main" val="201606952"/>
                  </a:ext>
                </a:extLst>
              </a:tr>
            </a:tbl>
          </a:graphicData>
        </a:graphic>
      </p:graphicFrame>
    </p:spTree>
    <p:extLst>
      <p:ext uri="{BB962C8B-B14F-4D97-AF65-F5344CB8AC3E}">
        <p14:creationId xmlns:p14="http://schemas.microsoft.com/office/powerpoint/2010/main" val="211486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5"/>
          <p:cNvSpPr/>
          <p:nvPr/>
        </p:nvSpPr>
        <p:spPr>
          <a:xfrm>
            <a:off x="0" y="0"/>
            <a:ext cx="6669741" cy="6858000"/>
          </a:xfrm>
          <a:prstGeom prst="rect">
            <a:avLst/>
          </a:prstGeom>
          <a:solidFill>
            <a:srgbClr val="554F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1" name="Google Shape;131;p5"/>
          <p:cNvCxnSpPr/>
          <p:nvPr/>
        </p:nvCxnSpPr>
        <p:spPr>
          <a:xfrm rot="10800000">
            <a:off x="762000" y="826324"/>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132" name="Google Shape;132;p5"/>
          <p:cNvSpPr txBox="1">
            <a:spLocks noGrp="1"/>
          </p:cNvSpPr>
          <p:nvPr>
            <p:ph type="title"/>
          </p:nvPr>
        </p:nvSpPr>
        <p:spPr>
          <a:xfrm>
            <a:off x="1231948" y="585216"/>
            <a:ext cx="5062511" cy="149961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4400"/>
              <a:buFont typeface="Calibri"/>
              <a:buNone/>
            </a:pPr>
            <a:r>
              <a:rPr lang="en-US" sz="4400" b="0" i="0" u="none" strike="noStrike" cap="none">
                <a:solidFill>
                  <a:srgbClr val="FFFFFF"/>
                </a:solidFill>
                <a:latin typeface="Calibri"/>
                <a:ea typeface="Calibri"/>
                <a:cs typeface="Calibri"/>
                <a:sym typeface="Calibri"/>
              </a:rPr>
              <a:t>Six Accreditation Standards</a:t>
            </a:r>
            <a:endParaRPr sz="4400" b="0" i="0" u="none" strike="noStrike" cap="none">
              <a:solidFill>
                <a:schemeClr val="dk1"/>
              </a:solidFill>
              <a:latin typeface="Calibri"/>
              <a:ea typeface="Calibri"/>
              <a:cs typeface="Calibri"/>
              <a:sym typeface="Calibri"/>
            </a:endParaRPr>
          </a:p>
        </p:txBody>
      </p:sp>
      <p:sp>
        <p:nvSpPr>
          <p:cNvPr id="133" name="Google Shape;133;p5"/>
          <p:cNvSpPr txBox="1"/>
          <p:nvPr/>
        </p:nvSpPr>
        <p:spPr>
          <a:xfrm>
            <a:off x="1751492" y="2618509"/>
            <a:ext cx="5081232" cy="393192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FFFFFF"/>
                </a:solidFill>
                <a:latin typeface="Calibri"/>
                <a:ea typeface="Calibri"/>
                <a:cs typeface="Calibri"/>
                <a:sym typeface="Calibri"/>
              </a:rPr>
              <a:t>1. Mission Standards</a:t>
            </a:r>
            <a:br>
              <a:rPr lang="en-US" sz="2800" b="0" i="0" u="none" strike="noStrike" cap="none">
                <a:solidFill>
                  <a:srgbClr val="FFFFFF"/>
                </a:solidFill>
                <a:latin typeface="Calibri"/>
                <a:ea typeface="Calibri"/>
                <a:cs typeface="Calibri"/>
                <a:sym typeface="Calibri"/>
              </a:rPr>
            </a:br>
            <a:r>
              <a:rPr lang="en-US" sz="2800" b="0" i="0" u="none" strike="noStrike" cap="none">
                <a:solidFill>
                  <a:srgbClr val="FFFFFF"/>
                </a:solidFill>
                <a:latin typeface="Calibri"/>
                <a:ea typeface="Calibri"/>
                <a:cs typeface="Calibri"/>
                <a:sym typeface="Calibri"/>
              </a:rPr>
              <a:t>2. Faculty Standards</a:t>
            </a:r>
            <a:br>
              <a:rPr lang="en-US" sz="2800" b="0" i="0" u="none" strike="noStrike" cap="none">
                <a:solidFill>
                  <a:srgbClr val="FFFFFF"/>
                </a:solidFill>
                <a:latin typeface="Calibri"/>
                <a:ea typeface="Calibri"/>
                <a:cs typeface="Calibri"/>
                <a:sym typeface="Calibri"/>
              </a:rPr>
            </a:br>
            <a:r>
              <a:rPr lang="en-US" sz="2800" b="0" i="0" u="none" strike="noStrike" cap="none">
                <a:solidFill>
                  <a:srgbClr val="FFFFFF"/>
                </a:solidFill>
                <a:latin typeface="Calibri"/>
                <a:ea typeface="Calibri"/>
                <a:cs typeface="Calibri"/>
                <a:sym typeface="Calibri"/>
              </a:rPr>
              <a:t>3. Curriculum Standards</a:t>
            </a:r>
            <a:br>
              <a:rPr lang="en-US" sz="2800" b="0" i="0" u="none" strike="noStrike" cap="none">
                <a:solidFill>
                  <a:srgbClr val="FFFFFF"/>
                </a:solidFill>
                <a:latin typeface="Calibri"/>
                <a:ea typeface="Calibri"/>
                <a:cs typeface="Calibri"/>
                <a:sym typeface="Calibri"/>
              </a:rPr>
            </a:br>
            <a:r>
              <a:rPr lang="en-US" sz="2800" b="0" i="0" u="none" strike="noStrike" cap="none">
                <a:solidFill>
                  <a:srgbClr val="FFFFFF"/>
                </a:solidFill>
                <a:latin typeface="Calibri"/>
                <a:ea typeface="Calibri"/>
                <a:cs typeface="Calibri"/>
                <a:sym typeface="Calibri"/>
              </a:rPr>
              <a:t>4. Instructional Standards</a:t>
            </a:r>
            <a:br>
              <a:rPr lang="en-US" sz="2800" b="0" i="0" u="none" strike="noStrike" cap="none">
                <a:solidFill>
                  <a:srgbClr val="FFFFFF"/>
                </a:solidFill>
                <a:latin typeface="Calibri"/>
                <a:ea typeface="Calibri"/>
                <a:cs typeface="Calibri"/>
                <a:sym typeface="Calibri"/>
              </a:rPr>
            </a:br>
            <a:r>
              <a:rPr lang="en-US" sz="2800" b="0" i="0" u="none" strike="noStrike" cap="none">
                <a:solidFill>
                  <a:srgbClr val="FFFFFF"/>
                </a:solidFill>
                <a:latin typeface="Calibri"/>
                <a:ea typeface="Calibri"/>
                <a:cs typeface="Calibri"/>
                <a:sym typeface="Calibri"/>
              </a:rPr>
              <a:t>5. Student Standards</a:t>
            </a:r>
            <a:br>
              <a:rPr lang="en-US" sz="2800" b="0" i="0" u="none" strike="noStrike" cap="none">
                <a:solidFill>
                  <a:srgbClr val="FFFFFF"/>
                </a:solidFill>
                <a:latin typeface="Calibri"/>
                <a:ea typeface="Calibri"/>
                <a:cs typeface="Calibri"/>
                <a:sym typeface="Calibri"/>
              </a:rPr>
            </a:br>
            <a:r>
              <a:rPr lang="en-US" sz="2800" b="0" i="0" u="none" strike="noStrike" cap="none">
                <a:solidFill>
                  <a:srgbClr val="FFFFFF"/>
                </a:solidFill>
                <a:latin typeface="Calibri"/>
                <a:ea typeface="Calibri"/>
                <a:cs typeface="Calibri"/>
                <a:sym typeface="Calibri"/>
              </a:rPr>
              <a:t>6. Resource Standards</a:t>
            </a:r>
            <a:endParaRPr sz="1400" b="0" i="0" u="none" strike="noStrike" cap="none">
              <a:solidFill>
                <a:srgbClr val="000000"/>
              </a:solidFill>
              <a:latin typeface="Arial"/>
              <a:ea typeface="Arial"/>
              <a:cs typeface="Arial"/>
              <a:sym typeface="Arial"/>
            </a:endParaRPr>
          </a:p>
        </p:txBody>
      </p:sp>
      <p:pic>
        <p:nvPicPr>
          <p:cNvPr id="7" name="Picture 6" descr="A picture containing text&#10;&#10;Description automatically generated">
            <a:extLst>
              <a:ext uri="{FF2B5EF4-FFF2-40B4-BE49-F238E27FC236}">
                <a16:creationId xmlns:a16="http://schemas.microsoft.com/office/drawing/2014/main" id="{062A2EFB-E143-4511-86C2-1D3800501473}"/>
              </a:ext>
            </a:extLst>
          </p:cNvPr>
          <p:cNvPicPr>
            <a:picLocks noChangeAspect="1"/>
          </p:cNvPicPr>
          <p:nvPr/>
        </p:nvPicPr>
        <p:blipFill>
          <a:blip r:embed="rId3"/>
          <a:stretch>
            <a:fillRect/>
          </a:stretch>
        </p:blipFill>
        <p:spPr>
          <a:xfrm>
            <a:off x="7139689" y="1418996"/>
            <a:ext cx="4459644" cy="352764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2" name="Picture 1" descr="Oral Roberts University">
            <a:extLst>
              <a:ext uri="{FF2B5EF4-FFF2-40B4-BE49-F238E27FC236}">
                <a16:creationId xmlns:a16="http://schemas.microsoft.com/office/drawing/2014/main" id="{B0E1AA44-7495-4CF5-B1DF-7F5DCB579ED0}"/>
              </a:ext>
            </a:extLst>
          </p:cNvPr>
          <p:cNvPicPr>
            <a:picLocks noChangeAspect="1"/>
          </p:cNvPicPr>
          <p:nvPr/>
        </p:nvPicPr>
        <p:blipFill rotWithShape="1">
          <a:blip r:embed="rId3"/>
          <a:srcRect l="39375" t="279" r="18668" b="-279"/>
          <a:stretch/>
        </p:blipFill>
        <p:spPr>
          <a:xfrm>
            <a:off x="0" y="9524"/>
            <a:ext cx="5567082" cy="6848476"/>
          </a:xfrm>
          <a:prstGeom prst="rect">
            <a:avLst/>
          </a:prstGeom>
        </p:spPr>
      </p:pic>
      <p:sp>
        <p:nvSpPr>
          <p:cNvPr id="110" name="Google Shape;110;p4"/>
          <p:cNvSpPr txBox="1">
            <a:spLocks noGrp="1"/>
          </p:cNvSpPr>
          <p:nvPr>
            <p:ph type="title"/>
          </p:nvPr>
        </p:nvSpPr>
        <p:spPr>
          <a:xfrm>
            <a:off x="461683" y="829842"/>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Accreditation Seal</a:t>
            </a:r>
            <a:endParaRPr sz="4400" b="1" i="0" u="none" strike="noStrike" cap="none" dirty="0">
              <a:solidFill>
                <a:schemeClr val="dk1"/>
              </a:solidFill>
              <a:latin typeface="Calibri"/>
              <a:ea typeface="Calibri"/>
              <a:cs typeface="Calibri"/>
              <a:sym typeface="Calibri"/>
            </a:endParaRPr>
          </a:p>
        </p:txBody>
      </p:sp>
      <p:pic>
        <p:nvPicPr>
          <p:cNvPr id="5" name="Picture 4" descr="A picture containing text&#10;&#10;Description automatically generated">
            <a:extLst>
              <a:ext uri="{FF2B5EF4-FFF2-40B4-BE49-F238E27FC236}">
                <a16:creationId xmlns:a16="http://schemas.microsoft.com/office/drawing/2014/main" id="{5754D7C3-4C97-4242-B6E5-FDD69C4F13BF}"/>
              </a:ext>
            </a:extLst>
          </p:cNvPr>
          <p:cNvPicPr>
            <a:picLocks noChangeAspect="1"/>
          </p:cNvPicPr>
          <p:nvPr/>
        </p:nvPicPr>
        <p:blipFill>
          <a:blip r:embed="rId4"/>
          <a:stretch>
            <a:fillRect/>
          </a:stretch>
        </p:blipFill>
        <p:spPr>
          <a:xfrm>
            <a:off x="6665554" y="1418996"/>
            <a:ext cx="4459644" cy="3527648"/>
          </a:xfrm>
          <a:prstGeom prst="rect">
            <a:avLst/>
          </a:prstGeom>
        </p:spPr>
      </p:pic>
    </p:spTree>
    <p:extLst>
      <p:ext uri="{BB962C8B-B14F-4D97-AF65-F5344CB8AC3E}">
        <p14:creationId xmlns:p14="http://schemas.microsoft.com/office/powerpoint/2010/main" val="227556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ext, person, newspaper, group&#10;&#10;Description automatically generated">
            <a:extLst>
              <a:ext uri="{FF2B5EF4-FFF2-40B4-BE49-F238E27FC236}">
                <a16:creationId xmlns:a16="http://schemas.microsoft.com/office/drawing/2014/main" id="{5CE10070-0AD4-42F1-A9B7-BE2883847F1B}"/>
              </a:ext>
            </a:extLst>
          </p:cNvPr>
          <p:cNvPicPr>
            <a:picLocks noChangeAspect="1"/>
          </p:cNvPicPr>
          <p:nvPr/>
        </p:nvPicPr>
        <p:blipFill>
          <a:blip r:embed="rId3"/>
          <a:stretch>
            <a:fillRect/>
          </a:stretch>
        </p:blipFill>
        <p:spPr>
          <a:xfrm>
            <a:off x="1814418" y="365125"/>
            <a:ext cx="9022080" cy="5956040"/>
          </a:xfrm>
          <a:prstGeom prst="rect">
            <a:avLst/>
          </a:prstGeom>
        </p:spPr>
      </p:pic>
      <p:sp>
        <p:nvSpPr>
          <p:cNvPr id="7" name="Rectangle 6">
            <a:extLst>
              <a:ext uri="{FF2B5EF4-FFF2-40B4-BE49-F238E27FC236}">
                <a16:creationId xmlns:a16="http://schemas.microsoft.com/office/drawing/2014/main" id="{C5314F85-E83C-4360-963D-9286717F2D08}"/>
              </a:ext>
            </a:extLst>
          </p:cNvPr>
          <p:cNvSpPr/>
          <p:nvPr/>
        </p:nvSpPr>
        <p:spPr>
          <a:xfrm>
            <a:off x="1530849" y="365125"/>
            <a:ext cx="4565151" cy="9246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World Futures Studies Federation logo">
            <a:extLst>
              <a:ext uri="{FF2B5EF4-FFF2-40B4-BE49-F238E27FC236}">
                <a16:creationId xmlns:a16="http://schemas.microsoft.com/office/drawing/2014/main" id="{EAB7849A-D47D-44AC-A9C9-7B9E2DC08228}"/>
              </a:ext>
            </a:extLst>
          </p:cNvPr>
          <p:cNvPicPr>
            <a:picLocks noChangeAspect="1"/>
          </p:cNvPicPr>
          <p:nvPr/>
        </p:nvPicPr>
        <p:blipFill>
          <a:blip r:embed="rId4"/>
          <a:stretch>
            <a:fillRect/>
          </a:stretch>
        </p:blipFill>
        <p:spPr>
          <a:xfrm>
            <a:off x="857848" y="1662735"/>
            <a:ext cx="3290378" cy="1514257"/>
          </a:xfrm>
          <a:prstGeom prst="rect">
            <a:avLst/>
          </a:prstGeom>
        </p:spPr>
      </p:pic>
    </p:spTree>
    <p:extLst>
      <p:ext uri="{BB962C8B-B14F-4D97-AF65-F5344CB8AC3E}">
        <p14:creationId xmlns:p14="http://schemas.microsoft.com/office/powerpoint/2010/main" val="674606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2"/>
          <p:cNvSpPr/>
          <p:nvPr/>
        </p:nvSpPr>
        <p:spPr>
          <a:xfrm>
            <a:off x="10088880" y="0"/>
            <a:ext cx="2103120" cy="6858000"/>
          </a:xfrm>
          <a:prstGeom prst="rect">
            <a:avLst/>
          </a:prstGeom>
          <a:solidFill>
            <a:srgbClr val="554F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2"/>
          <p:cNvSpPr/>
          <p:nvPr/>
        </p:nvSpPr>
        <p:spPr>
          <a:xfrm>
            <a:off x="8915400" y="2358913"/>
            <a:ext cx="2140172" cy="2140172"/>
          </a:xfrm>
          <a:prstGeom prst="ellipse">
            <a:avLst/>
          </a:prstGeom>
          <a:solidFill>
            <a:srgbClr val="FFFFFF"/>
          </a:solidFill>
          <a:ln w="12700" cap="flat" cmpd="sng">
            <a:solidFill>
              <a:srgbClr val="ECBA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a:spLocks noGrp="1"/>
          </p:cNvSpPr>
          <p:nvPr>
            <p:ph type="title"/>
          </p:nvPr>
        </p:nvSpPr>
        <p:spPr>
          <a:xfrm>
            <a:off x="864578" y="281574"/>
            <a:ext cx="9084094" cy="1552707"/>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4400"/>
              <a:buFont typeface="Calibri"/>
              <a:buNone/>
            </a:pPr>
            <a:r>
              <a:rPr lang="en-US" b="1" dirty="0" err="1"/>
              <a:t>P</a:t>
            </a:r>
            <a:r>
              <a:rPr lang="en-US" sz="4400" b="1" i="0" u="none" strike="noStrike" cap="none" dirty="0" err="1">
                <a:solidFill>
                  <a:schemeClr val="dk1"/>
                </a:solidFill>
                <a:latin typeface="Calibri"/>
                <a:ea typeface="Calibri"/>
                <a:cs typeface="Calibri"/>
                <a:sym typeface="Calibri"/>
              </a:rPr>
              <a:t>rogramme</a:t>
            </a:r>
            <a:r>
              <a:rPr lang="en-US" sz="4400" b="1" i="0" u="none" strike="noStrike" cap="none" dirty="0">
                <a:solidFill>
                  <a:schemeClr val="dk1"/>
                </a:solidFill>
                <a:latin typeface="Calibri"/>
                <a:ea typeface="Calibri"/>
                <a:cs typeface="Calibri"/>
                <a:sym typeface="Calibri"/>
              </a:rPr>
              <a:t> Accreditation Work Group</a:t>
            </a:r>
            <a:endParaRPr sz="4400" b="1" i="0" u="none" strike="noStrike" cap="none" dirty="0">
              <a:solidFill>
                <a:schemeClr val="dk1"/>
              </a:solidFill>
              <a:latin typeface="Calibri"/>
              <a:ea typeface="Calibri"/>
              <a:cs typeface="Calibri"/>
              <a:sym typeface="Calibri"/>
            </a:endParaRPr>
          </a:p>
        </p:txBody>
      </p:sp>
      <p:sp>
        <p:nvSpPr>
          <p:cNvPr id="97" name="Google Shape;97;p2"/>
          <p:cNvSpPr txBox="1"/>
          <p:nvPr/>
        </p:nvSpPr>
        <p:spPr>
          <a:xfrm>
            <a:off x="1136428" y="1834281"/>
            <a:ext cx="6930974" cy="4027201"/>
          </a:xfrm>
          <a:prstGeom prst="rect">
            <a:avLst/>
          </a:prstGeom>
          <a:noFill/>
          <a:ln>
            <a:noFill/>
          </a:ln>
        </p:spPr>
        <p:txBody>
          <a:bodyPr spcFirstLastPara="1" wrap="square" lIns="91425" tIns="45700" rIns="91425" bIns="45700" anchor="ctr" anchorCtr="0">
            <a:noAutofit/>
          </a:bodyPr>
          <a:lstStyle/>
          <a:p>
            <a:pPr marR="0" lvl="0" algn="ctr" rtl="0">
              <a:lnSpc>
                <a:spcPct val="90000"/>
              </a:lnSpc>
              <a:spcBef>
                <a:spcPts val="0"/>
              </a:spcBef>
              <a:spcAft>
                <a:spcPts val="0"/>
              </a:spcAft>
              <a:buClr>
                <a:srgbClr val="666666"/>
              </a:buClr>
              <a:buSzPts val="2000"/>
            </a:pPr>
            <a:r>
              <a:rPr lang="en-US" sz="4400" dirty="0">
                <a:solidFill>
                  <a:srgbClr val="666666"/>
                </a:solidFill>
                <a:latin typeface="Calibri"/>
                <a:ea typeface="Calibri"/>
                <a:cs typeface="Calibri"/>
                <a:sym typeface="Calibri"/>
              </a:rPr>
              <a:t>“How can the Federation best support its academic members as t</a:t>
            </a:r>
            <a:r>
              <a:rPr lang="en-US" sz="4400" dirty="0">
                <a:solidFill>
                  <a:schemeClr val="bg1">
                    <a:lumMod val="50000"/>
                  </a:schemeClr>
                </a:solidFill>
                <a:latin typeface="Calibri"/>
                <a:ea typeface="Calibri"/>
                <a:cs typeface="Calibri"/>
                <a:sym typeface="Calibri"/>
              </a:rPr>
              <a:t>hey </a:t>
            </a:r>
            <a:r>
              <a:rPr lang="en-US" sz="4400" dirty="0">
                <a:solidFill>
                  <a:srgbClr val="666666"/>
                </a:solidFill>
                <a:latin typeface="Calibri"/>
                <a:ea typeface="Calibri"/>
                <a:cs typeface="Calibri"/>
                <a:sym typeface="Calibri"/>
              </a:rPr>
              <a:t>establish futures studies </a:t>
            </a:r>
            <a:r>
              <a:rPr lang="en-US" sz="4400" dirty="0" err="1">
                <a:solidFill>
                  <a:srgbClr val="666666"/>
                </a:solidFill>
                <a:latin typeface="Calibri"/>
                <a:ea typeface="Calibri"/>
                <a:cs typeface="Calibri"/>
                <a:sym typeface="Calibri"/>
              </a:rPr>
              <a:t>programmes</a:t>
            </a:r>
            <a:r>
              <a:rPr lang="en-US" sz="4400" dirty="0">
                <a:solidFill>
                  <a:srgbClr val="666666"/>
                </a:solidFill>
                <a:latin typeface="Calibri"/>
                <a:ea typeface="Calibri"/>
                <a:cs typeface="Calibri"/>
                <a:sym typeface="Calibri"/>
              </a:rPr>
              <a:t>?”</a:t>
            </a:r>
            <a:endParaRPr sz="4400" b="0" i="0" u="none" strike="noStrike" cap="none" dirty="0">
              <a:solidFill>
                <a:srgbClr val="000000"/>
              </a:solidFill>
              <a:latin typeface="Arial"/>
              <a:ea typeface="Arial"/>
              <a:cs typeface="Arial"/>
              <a:sym typeface="Arial"/>
            </a:endParaRPr>
          </a:p>
        </p:txBody>
      </p:sp>
      <p:pic>
        <p:nvPicPr>
          <p:cNvPr id="7" name="Picture 6" descr="A picture containing text&#10;&#10;Description automatically generated">
            <a:extLst>
              <a:ext uri="{FF2B5EF4-FFF2-40B4-BE49-F238E27FC236}">
                <a16:creationId xmlns:a16="http://schemas.microsoft.com/office/drawing/2014/main" id="{EEC688A5-CE6C-47BD-A6B6-A46BB2D8C694}"/>
              </a:ext>
            </a:extLst>
          </p:cNvPr>
          <p:cNvPicPr>
            <a:picLocks noChangeAspect="1"/>
          </p:cNvPicPr>
          <p:nvPr/>
        </p:nvPicPr>
        <p:blipFill>
          <a:blip r:embed="rId3"/>
          <a:stretch>
            <a:fillRect/>
          </a:stretch>
        </p:blipFill>
        <p:spPr>
          <a:xfrm>
            <a:off x="9137347" y="2783798"/>
            <a:ext cx="1696128" cy="13416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2"/>
          <p:cNvSpPr/>
          <p:nvPr/>
        </p:nvSpPr>
        <p:spPr>
          <a:xfrm>
            <a:off x="10088880" y="0"/>
            <a:ext cx="2103120" cy="6858000"/>
          </a:xfrm>
          <a:prstGeom prst="rect">
            <a:avLst/>
          </a:prstGeom>
          <a:solidFill>
            <a:srgbClr val="554F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2"/>
          <p:cNvSpPr/>
          <p:nvPr/>
        </p:nvSpPr>
        <p:spPr>
          <a:xfrm>
            <a:off x="8915400" y="2358913"/>
            <a:ext cx="2140172" cy="2140172"/>
          </a:xfrm>
          <a:prstGeom prst="ellipse">
            <a:avLst/>
          </a:prstGeom>
          <a:solidFill>
            <a:srgbClr val="FFFFFF"/>
          </a:solidFill>
          <a:ln w="12700" cap="flat" cmpd="sng">
            <a:solidFill>
              <a:srgbClr val="ECBA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a:spLocks noGrp="1"/>
          </p:cNvSpPr>
          <p:nvPr>
            <p:ph type="title"/>
          </p:nvPr>
        </p:nvSpPr>
        <p:spPr>
          <a:xfrm>
            <a:off x="864578" y="281574"/>
            <a:ext cx="9084094" cy="155270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Recent Survey of Academic Futurists</a:t>
            </a:r>
            <a:endParaRPr sz="4400" b="1" i="0" u="none" strike="noStrike" cap="none" dirty="0">
              <a:solidFill>
                <a:schemeClr val="dk1"/>
              </a:solidFill>
              <a:latin typeface="Calibri"/>
              <a:ea typeface="Calibri"/>
              <a:cs typeface="Calibri"/>
              <a:sym typeface="Calibri"/>
            </a:endParaRPr>
          </a:p>
        </p:txBody>
      </p:sp>
      <p:sp>
        <p:nvSpPr>
          <p:cNvPr id="97" name="Google Shape;97;p2"/>
          <p:cNvSpPr txBox="1"/>
          <p:nvPr/>
        </p:nvSpPr>
        <p:spPr>
          <a:xfrm>
            <a:off x="724370" y="1607137"/>
            <a:ext cx="7773811" cy="4027201"/>
          </a:xfrm>
          <a:prstGeom prst="rect">
            <a:avLst/>
          </a:prstGeom>
          <a:noFill/>
          <a:ln>
            <a:noFill/>
          </a:ln>
        </p:spPr>
        <p:txBody>
          <a:bodyPr spcFirstLastPara="1" wrap="square" lIns="91425" tIns="45700" rIns="91425" bIns="45700" anchor="t" anchorCtr="0">
            <a:noAutofit/>
          </a:bodyPr>
          <a:lstStyle/>
          <a:p>
            <a:pPr marL="571500" marR="0" lvl="0" indent="-571500" rtl="0">
              <a:lnSpc>
                <a:spcPct val="90000"/>
              </a:lnSpc>
              <a:spcBef>
                <a:spcPts val="0"/>
              </a:spcBef>
              <a:spcAft>
                <a:spcPts val="0"/>
              </a:spcAft>
              <a:buClr>
                <a:srgbClr val="666666"/>
              </a:buClr>
              <a:buSzPts val="2000"/>
              <a:buFont typeface="Arial" panose="020B0604020202020204" pitchFamily="34" charset="0"/>
              <a:buChar char="•"/>
            </a:pPr>
            <a:r>
              <a:rPr lang="en-US" sz="3200" b="0" i="0" u="none" strike="noStrike" cap="none" dirty="0">
                <a:solidFill>
                  <a:schemeClr val="bg1">
                    <a:lumMod val="50000"/>
                  </a:schemeClr>
                </a:solidFill>
                <a:latin typeface="Calibri" panose="020F0502020204030204" pitchFamily="34" charset="0"/>
                <a:cs typeface="Calibri" panose="020F0502020204030204" pitchFamily="34" charset="0"/>
                <a:sym typeface="Arial"/>
              </a:rPr>
              <a:t>67% of </a:t>
            </a:r>
            <a:r>
              <a:rPr lang="en-US" sz="3200" dirty="0" err="1">
                <a:solidFill>
                  <a:schemeClr val="bg1">
                    <a:lumMod val="50000"/>
                  </a:schemeClr>
                </a:solidFill>
                <a:latin typeface="Calibri" panose="020F0502020204030204" pitchFamily="34" charset="0"/>
                <a:cs typeface="Calibri" panose="020F0502020204030204" pitchFamily="34" charset="0"/>
              </a:rPr>
              <a:t>programmes</a:t>
            </a:r>
            <a:r>
              <a:rPr lang="en-US" sz="3200" dirty="0">
                <a:solidFill>
                  <a:schemeClr val="bg1">
                    <a:lumMod val="50000"/>
                  </a:schemeClr>
                </a:solidFill>
                <a:latin typeface="Calibri" panose="020F0502020204030204" pitchFamily="34" charset="0"/>
                <a:cs typeface="Calibri" panose="020F0502020204030204" pitchFamily="34" charset="0"/>
              </a:rPr>
              <a:t> are older than 6 years</a:t>
            </a:r>
            <a:endParaRPr lang="en-US" sz="3200" b="0" i="0" u="none" strike="noStrike" cap="none" dirty="0">
              <a:solidFill>
                <a:schemeClr val="bg1">
                  <a:lumMod val="50000"/>
                </a:schemeClr>
              </a:solidFill>
              <a:latin typeface="Calibri" panose="020F0502020204030204" pitchFamily="34" charset="0"/>
              <a:cs typeface="Calibri" panose="020F0502020204030204" pitchFamily="34" charset="0"/>
              <a:sym typeface="Arial"/>
            </a:endParaRPr>
          </a:p>
          <a:p>
            <a:pPr marL="571500" marR="0" lvl="0" indent="-571500" rtl="0">
              <a:lnSpc>
                <a:spcPct val="90000"/>
              </a:lnSpc>
              <a:spcBef>
                <a:spcPts val="0"/>
              </a:spcBef>
              <a:spcAft>
                <a:spcPts val="0"/>
              </a:spcAft>
              <a:buClr>
                <a:srgbClr val="666666"/>
              </a:buClr>
              <a:buSzPts val="2000"/>
              <a:buFont typeface="Arial" panose="020B0604020202020204" pitchFamily="34" charset="0"/>
              <a:buChar char="•"/>
            </a:pPr>
            <a:r>
              <a:rPr lang="en-US" sz="3200" b="0" i="0" u="none" strike="noStrike" cap="none" dirty="0">
                <a:solidFill>
                  <a:schemeClr val="bg1">
                    <a:lumMod val="50000"/>
                  </a:schemeClr>
                </a:solidFill>
                <a:latin typeface="Calibri" panose="020F0502020204030204" pitchFamily="34" charset="0"/>
                <a:cs typeface="Calibri" panose="020F0502020204030204" pitchFamily="34" charset="0"/>
                <a:sym typeface="Arial"/>
              </a:rPr>
              <a:t>Nearly 60% of academics indicated that they would be interested in foresight </a:t>
            </a:r>
            <a:r>
              <a:rPr lang="en-US" sz="3200" dirty="0">
                <a:solidFill>
                  <a:schemeClr val="bg1">
                    <a:lumMod val="50000"/>
                  </a:schemeClr>
                </a:solidFill>
                <a:latin typeface="Calibri" panose="020F0502020204030204" pitchFamily="34" charset="0"/>
                <a:cs typeface="Calibri" panose="020F0502020204030204" pitchFamily="34" charset="0"/>
              </a:rPr>
              <a:t>education </a:t>
            </a:r>
            <a:r>
              <a:rPr lang="en-US" sz="3200" b="0" i="0" u="none" strike="noStrike" cap="none" dirty="0">
                <a:solidFill>
                  <a:schemeClr val="bg1">
                    <a:lumMod val="50000"/>
                  </a:schemeClr>
                </a:solidFill>
                <a:latin typeface="Calibri" panose="020F0502020204030204" pitchFamily="34" charset="0"/>
                <a:cs typeface="Calibri" panose="020F0502020204030204" pitchFamily="34" charset="0"/>
                <a:sym typeface="Arial"/>
              </a:rPr>
              <a:t>workshops</a:t>
            </a:r>
            <a:endParaRPr lang="en-US" sz="3200" dirty="0">
              <a:solidFill>
                <a:schemeClr val="bg1">
                  <a:lumMod val="50000"/>
                </a:schemeClr>
              </a:solidFill>
              <a:latin typeface="Calibri" panose="020F0502020204030204" pitchFamily="34" charset="0"/>
              <a:cs typeface="Calibri" panose="020F0502020204030204" pitchFamily="34" charset="0"/>
            </a:endParaRPr>
          </a:p>
          <a:p>
            <a:pPr marL="571500" marR="0" lvl="0" indent="-571500" rtl="0">
              <a:lnSpc>
                <a:spcPct val="90000"/>
              </a:lnSpc>
              <a:spcBef>
                <a:spcPts val="0"/>
              </a:spcBef>
              <a:spcAft>
                <a:spcPts val="0"/>
              </a:spcAft>
              <a:buClr>
                <a:srgbClr val="666666"/>
              </a:buClr>
              <a:buSzPts val="2000"/>
              <a:buFont typeface="Arial" panose="020B0604020202020204" pitchFamily="34" charset="0"/>
              <a:buChar char="•"/>
            </a:pPr>
            <a:r>
              <a:rPr lang="en-US" sz="3200" b="0" i="0" u="none" strike="noStrike" cap="none" dirty="0">
                <a:solidFill>
                  <a:schemeClr val="bg1">
                    <a:lumMod val="50000"/>
                  </a:schemeClr>
                </a:solidFill>
                <a:latin typeface="Calibri" panose="020F0502020204030204" pitchFamily="34" charset="0"/>
                <a:cs typeface="Calibri" panose="020F0502020204030204" pitchFamily="34" charset="0"/>
                <a:sym typeface="Arial"/>
              </a:rPr>
              <a:t>Almost half deliver </a:t>
            </a:r>
            <a:r>
              <a:rPr lang="en-US" sz="3200" b="0" i="0" u="none" strike="noStrike" cap="none" dirty="0" err="1">
                <a:solidFill>
                  <a:schemeClr val="bg1">
                    <a:lumMod val="50000"/>
                  </a:schemeClr>
                </a:solidFill>
                <a:latin typeface="Calibri" panose="020F0502020204030204" pitchFamily="34" charset="0"/>
                <a:cs typeface="Calibri" panose="020F0502020204030204" pitchFamily="34" charset="0"/>
                <a:sym typeface="Arial"/>
              </a:rPr>
              <a:t>programmes</a:t>
            </a:r>
            <a:r>
              <a:rPr lang="en-US" sz="3200" b="0" i="0" u="none" strike="noStrike" cap="none" dirty="0">
                <a:solidFill>
                  <a:schemeClr val="bg1">
                    <a:lumMod val="50000"/>
                  </a:schemeClr>
                </a:solidFill>
                <a:latin typeface="Calibri" panose="020F0502020204030204" pitchFamily="34" charset="0"/>
                <a:cs typeface="Calibri" panose="020F0502020204030204" pitchFamily="34" charset="0"/>
                <a:sym typeface="Arial"/>
              </a:rPr>
              <a:t> in blended mode</a:t>
            </a:r>
          </a:p>
          <a:p>
            <a:pPr marL="571500" marR="0" lvl="0" indent="-571500" rtl="0">
              <a:lnSpc>
                <a:spcPct val="90000"/>
              </a:lnSpc>
              <a:spcBef>
                <a:spcPts val="0"/>
              </a:spcBef>
              <a:spcAft>
                <a:spcPts val="0"/>
              </a:spcAft>
              <a:buClr>
                <a:srgbClr val="666666"/>
              </a:buClr>
              <a:buSzPts val="2000"/>
              <a:buFont typeface="Arial" panose="020B0604020202020204" pitchFamily="34" charset="0"/>
              <a:buChar char="•"/>
            </a:pPr>
            <a:r>
              <a:rPr lang="en-US" sz="3200" dirty="0">
                <a:solidFill>
                  <a:schemeClr val="bg1">
                    <a:lumMod val="50000"/>
                  </a:schemeClr>
                </a:solidFill>
                <a:latin typeface="Calibri" panose="020F0502020204030204" pitchFamily="34" charset="0"/>
                <a:cs typeface="Calibri" panose="020F0502020204030204" pitchFamily="34" charset="0"/>
              </a:rPr>
              <a:t>91% of </a:t>
            </a:r>
            <a:r>
              <a:rPr lang="en-US" sz="3200" dirty="0" err="1">
                <a:solidFill>
                  <a:schemeClr val="bg1">
                    <a:lumMod val="50000"/>
                  </a:schemeClr>
                </a:solidFill>
                <a:latin typeface="Calibri" panose="020F0502020204030204" pitchFamily="34" charset="0"/>
                <a:cs typeface="Calibri" panose="020F0502020204030204" pitchFamily="34" charset="0"/>
              </a:rPr>
              <a:t>programmes</a:t>
            </a:r>
            <a:r>
              <a:rPr lang="en-US" sz="3200" dirty="0">
                <a:solidFill>
                  <a:schemeClr val="bg1">
                    <a:lumMod val="50000"/>
                  </a:schemeClr>
                </a:solidFill>
                <a:latin typeface="Calibri" panose="020F0502020204030204" pitchFamily="34" charset="0"/>
                <a:cs typeface="Calibri" panose="020F0502020204030204" pitchFamily="34" charset="0"/>
              </a:rPr>
              <a:t> are NOT institutional members</a:t>
            </a:r>
          </a:p>
          <a:p>
            <a:pPr marL="571500" marR="0" lvl="0" indent="-571500" rtl="0">
              <a:lnSpc>
                <a:spcPct val="90000"/>
              </a:lnSpc>
              <a:spcBef>
                <a:spcPts val="0"/>
              </a:spcBef>
              <a:spcAft>
                <a:spcPts val="0"/>
              </a:spcAft>
              <a:buClr>
                <a:srgbClr val="666666"/>
              </a:buClr>
              <a:buSzPts val="2000"/>
              <a:buFont typeface="Arial" panose="020B0604020202020204" pitchFamily="34" charset="0"/>
              <a:buChar char="•"/>
            </a:pPr>
            <a:r>
              <a:rPr lang="en-US" sz="3200" b="0" i="0" u="none" strike="noStrike" cap="none" dirty="0">
                <a:solidFill>
                  <a:schemeClr val="bg1">
                    <a:lumMod val="50000"/>
                  </a:schemeClr>
                </a:solidFill>
                <a:latin typeface="Calibri" panose="020F0502020204030204" pitchFamily="34" charset="0"/>
                <a:cs typeface="Calibri" panose="020F0502020204030204" pitchFamily="34" charset="0"/>
                <a:sym typeface="Arial"/>
              </a:rPr>
              <a:t>Strong support from respondents for the proposed standards for accreditation</a:t>
            </a:r>
          </a:p>
          <a:p>
            <a:pPr marL="571500" marR="0" lvl="0" indent="-571500" rtl="0">
              <a:lnSpc>
                <a:spcPct val="90000"/>
              </a:lnSpc>
              <a:spcBef>
                <a:spcPts val="0"/>
              </a:spcBef>
              <a:spcAft>
                <a:spcPts val="0"/>
              </a:spcAft>
              <a:buClr>
                <a:srgbClr val="666666"/>
              </a:buClr>
              <a:buSzPts val="2000"/>
              <a:buFont typeface="Arial" panose="020B0604020202020204" pitchFamily="34" charset="0"/>
              <a:buChar char="•"/>
            </a:pPr>
            <a:endParaRPr lang="en-US" sz="2800" b="0" i="0" u="none" strike="noStrike" cap="none" dirty="0">
              <a:solidFill>
                <a:schemeClr val="bg1">
                  <a:lumMod val="50000"/>
                </a:schemeClr>
              </a:solidFill>
              <a:latin typeface="Calibri" panose="020F0502020204030204" pitchFamily="34" charset="0"/>
              <a:cs typeface="Calibri" panose="020F0502020204030204" pitchFamily="34" charset="0"/>
              <a:sym typeface="Arial"/>
            </a:endParaRPr>
          </a:p>
          <a:p>
            <a:pPr marL="571500" marR="0" lvl="0" indent="-571500" rtl="0">
              <a:lnSpc>
                <a:spcPct val="90000"/>
              </a:lnSpc>
              <a:spcBef>
                <a:spcPts val="0"/>
              </a:spcBef>
              <a:spcAft>
                <a:spcPts val="0"/>
              </a:spcAft>
              <a:buClr>
                <a:srgbClr val="666666"/>
              </a:buClr>
              <a:buSzPts val="2000"/>
              <a:buFont typeface="Arial" panose="020B0604020202020204" pitchFamily="34" charset="0"/>
              <a:buChar char="•"/>
            </a:pPr>
            <a:endParaRPr sz="2800" b="0" i="0" u="none" strike="noStrike" cap="none" dirty="0">
              <a:solidFill>
                <a:schemeClr val="bg1">
                  <a:lumMod val="50000"/>
                </a:schemeClr>
              </a:solidFill>
              <a:latin typeface="Calibri" panose="020F0502020204030204" pitchFamily="34" charset="0"/>
              <a:cs typeface="Calibri" panose="020F0502020204030204" pitchFamily="34" charset="0"/>
              <a:sym typeface="Arial"/>
            </a:endParaRPr>
          </a:p>
        </p:txBody>
      </p:sp>
      <p:pic>
        <p:nvPicPr>
          <p:cNvPr id="9" name="Picture 8" descr="A picture containing text&#10;&#10;Description automatically generated">
            <a:extLst>
              <a:ext uri="{FF2B5EF4-FFF2-40B4-BE49-F238E27FC236}">
                <a16:creationId xmlns:a16="http://schemas.microsoft.com/office/drawing/2014/main" id="{FCE4B8E5-29D4-4ECD-B655-98C5F0D740BD}"/>
              </a:ext>
            </a:extLst>
          </p:cNvPr>
          <p:cNvPicPr>
            <a:picLocks noChangeAspect="1"/>
          </p:cNvPicPr>
          <p:nvPr/>
        </p:nvPicPr>
        <p:blipFill>
          <a:blip r:embed="rId3"/>
          <a:stretch>
            <a:fillRect/>
          </a:stretch>
        </p:blipFill>
        <p:spPr>
          <a:xfrm>
            <a:off x="9137347" y="2783798"/>
            <a:ext cx="1696128" cy="1341664"/>
          </a:xfrm>
          <a:prstGeom prst="rect">
            <a:avLst/>
          </a:prstGeom>
        </p:spPr>
      </p:pic>
    </p:spTree>
    <p:extLst>
      <p:ext uri="{BB962C8B-B14F-4D97-AF65-F5344CB8AC3E}">
        <p14:creationId xmlns:p14="http://schemas.microsoft.com/office/powerpoint/2010/main" val="34653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2"/>
          <p:cNvSpPr/>
          <p:nvPr/>
        </p:nvSpPr>
        <p:spPr>
          <a:xfrm>
            <a:off x="10088880" y="0"/>
            <a:ext cx="2103120" cy="6858000"/>
          </a:xfrm>
          <a:prstGeom prst="rect">
            <a:avLst/>
          </a:prstGeom>
          <a:solidFill>
            <a:srgbClr val="554F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2"/>
          <p:cNvSpPr/>
          <p:nvPr/>
        </p:nvSpPr>
        <p:spPr>
          <a:xfrm>
            <a:off x="8915400" y="2358913"/>
            <a:ext cx="2140172" cy="2140172"/>
          </a:xfrm>
          <a:prstGeom prst="ellipse">
            <a:avLst/>
          </a:prstGeom>
          <a:solidFill>
            <a:srgbClr val="FFFFFF"/>
          </a:solidFill>
          <a:ln w="12700" cap="flat" cmpd="sng">
            <a:solidFill>
              <a:srgbClr val="ECBA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a:spLocks noGrp="1"/>
          </p:cNvSpPr>
          <p:nvPr>
            <p:ph type="title"/>
          </p:nvPr>
        </p:nvSpPr>
        <p:spPr>
          <a:xfrm>
            <a:off x="864578" y="281574"/>
            <a:ext cx="9084094" cy="155270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b="1" dirty="0" err="1"/>
              <a:t>Programme</a:t>
            </a:r>
            <a:r>
              <a:rPr lang="en-US" b="1" dirty="0"/>
              <a:t> Accreditation: Why?</a:t>
            </a:r>
            <a:endParaRPr sz="4400" b="1" i="0" u="none" strike="noStrike" cap="none" dirty="0">
              <a:solidFill>
                <a:schemeClr val="dk1"/>
              </a:solidFill>
              <a:latin typeface="Calibri"/>
              <a:ea typeface="Calibri"/>
              <a:cs typeface="Calibri"/>
              <a:sym typeface="Calibri"/>
            </a:endParaRPr>
          </a:p>
        </p:txBody>
      </p:sp>
      <p:sp>
        <p:nvSpPr>
          <p:cNvPr id="97" name="Google Shape;97;p2"/>
          <p:cNvSpPr txBox="1"/>
          <p:nvPr/>
        </p:nvSpPr>
        <p:spPr>
          <a:xfrm>
            <a:off x="325459" y="1678096"/>
            <a:ext cx="8576583" cy="4027201"/>
          </a:xfrm>
          <a:prstGeom prst="rect">
            <a:avLst/>
          </a:prstGeom>
          <a:noFill/>
          <a:ln>
            <a:noFill/>
          </a:ln>
        </p:spPr>
        <p:txBody>
          <a:bodyPr spcFirstLastPara="1" wrap="square" lIns="91425" tIns="45700" rIns="91425" bIns="45700" anchor="t" anchorCtr="0">
            <a:noAutofit/>
          </a:bodyPr>
          <a:lstStyle/>
          <a:p>
            <a:pPr marL="571500" lvl="0" indent="-571500">
              <a:lnSpc>
                <a:spcPct val="90000"/>
              </a:lnSpc>
              <a:buClr>
                <a:srgbClr val="666666"/>
              </a:buClr>
              <a:buSzPts val="2000"/>
              <a:buFont typeface="Arial" panose="020B0604020202020204" pitchFamily="34" charset="0"/>
              <a:buChar char="•"/>
            </a:pPr>
            <a:r>
              <a:rPr lang="en-AU" sz="2800" dirty="0">
                <a:solidFill>
                  <a:schemeClr val="bg1">
                    <a:lumMod val="50000"/>
                  </a:schemeClr>
                </a:solidFill>
                <a:latin typeface="Calibri" panose="020F0502020204030204" pitchFamily="34" charset="0"/>
                <a:cs typeface="Calibri" panose="020F0502020204030204" pitchFamily="34" charset="0"/>
              </a:rPr>
              <a:t>Emphasise intellectual and professional value of foresight programmes</a:t>
            </a:r>
          </a:p>
          <a:p>
            <a:pPr marL="571500" lvl="0" indent="-571500">
              <a:lnSpc>
                <a:spcPct val="90000"/>
              </a:lnSpc>
              <a:buClr>
                <a:srgbClr val="666666"/>
              </a:buClr>
              <a:buSzPts val="2000"/>
              <a:buFont typeface="Arial" panose="020B0604020202020204" pitchFamily="34" charset="0"/>
              <a:buChar char="•"/>
            </a:pPr>
            <a:r>
              <a:rPr lang="en-AU" sz="2800" dirty="0">
                <a:solidFill>
                  <a:schemeClr val="bg1">
                    <a:lumMod val="50000"/>
                  </a:schemeClr>
                </a:solidFill>
                <a:latin typeface="Calibri" panose="020F0502020204030204" pitchFamily="34" charset="0"/>
                <a:cs typeface="Calibri" panose="020F0502020204030204" pitchFamily="34" charset="0"/>
              </a:rPr>
              <a:t>Encourage innovation and experimentation, growth and quality in foresight education.</a:t>
            </a:r>
          </a:p>
          <a:p>
            <a:pPr marL="571500" lvl="0" indent="-571500">
              <a:lnSpc>
                <a:spcPct val="90000"/>
              </a:lnSpc>
              <a:buClr>
                <a:srgbClr val="666666"/>
              </a:buClr>
              <a:buSzPts val="2000"/>
              <a:buFont typeface="Arial" panose="020B0604020202020204" pitchFamily="34" charset="0"/>
              <a:buChar char="•"/>
            </a:pPr>
            <a:r>
              <a:rPr lang="en-AU" sz="2800" dirty="0">
                <a:solidFill>
                  <a:schemeClr val="bg1">
                    <a:lumMod val="50000"/>
                  </a:schemeClr>
                </a:solidFill>
                <a:latin typeface="Calibri" panose="020F0502020204030204" pitchFamily="34" charset="0"/>
                <a:cs typeface="Calibri" panose="020F0502020204030204" pitchFamily="34" charset="0"/>
              </a:rPr>
              <a:t>Assure high quality of foresight programme(s) </a:t>
            </a:r>
          </a:p>
          <a:p>
            <a:pPr marL="571500" lvl="0" indent="-571500">
              <a:lnSpc>
                <a:spcPct val="90000"/>
              </a:lnSpc>
              <a:buClr>
                <a:srgbClr val="666666"/>
              </a:buClr>
              <a:buSzPts val="2000"/>
              <a:buFont typeface="Arial" panose="020B0604020202020204" pitchFamily="34" charset="0"/>
              <a:buChar char="•"/>
            </a:pPr>
            <a:r>
              <a:rPr lang="en-AU" sz="2800" dirty="0">
                <a:solidFill>
                  <a:schemeClr val="bg1">
                    <a:lumMod val="50000"/>
                  </a:schemeClr>
                </a:solidFill>
                <a:latin typeface="Calibri" panose="020F0502020204030204" pitchFamily="34" charset="0"/>
                <a:cs typeface="Calibri" panose="020F0502020204030204" pitchFamily="34" charset="0"/>
              </a:rPr>
              <a:t>Flexible and useful to a broad range of missions, departments, schools or colleges and universities, which operate under diverse legislative frameworks.</a:t>
            </a:r>
          </a:p>
          <a:p>
            <a:pPr marL="571500" lvl="0" indent="-571500">
              <a:lnSpc>
                <a:spcPct val="90000"/>
              </a:lnSpc>
              <a:buClr>
                <a:srgbClr val="666666"/>
              </a:buClr>
              <a:buSzPts val="2000"/>
              <a:buFont typeface="Arial" panose="020B0604020202020204" pitchFamily="34" charset="0"/>
              <a:buChar char="•"/>
            </a:pPr>
            <a:r>
              <a:rPr lang="en-AU" sz="2800" dirty="0">
                <a:solidFill>
                  <a:schemeClr val="bg1">
                    <a:lumMod val="50000"/>
                  </a:schemeClr>
                </a:solidFill>
                <a:latin typeface="Calibri" panose="020F0502020204030204" pitchFamily="34" charset="0"/>
                <a:cs typeface="Calibri" panose="020F0502020204030204" pitchFamily="34" charset="0"/>
              </a:rPr>
              <a:t>Opportunity for self-study and programme development.</a:t>
            </a:r>
          </a:p>
          <a:p>
            <a:pPr marL="571500" lvl="0" indent="-571500">
              <a:lnSpc>
                <a:spcPct val="90000"/>
              </a:lnSpc>
              <a:buClr>
                <a:srgbClr val="666666"/>
              </a:buClr>
              <a:buSzPts val="2000"/>
              <a:buFont typeface="Arial" panose="020B0604020202020204" pitchFamily="34" charset="0"/>
              <a:buChar char="•"/>
            </a:pPr>
            <a:r>
              <a:rPr lang="en-AU" sz="2800" dirty="0">
                <a:solidFill>
                  <a:schemeClr val="bg1">
                    <a:lumMod val="50000"/>
                  </a:schemeClr>
                </a:solidFill>
                <a:latin typeface="Calibri" panose="020F0502020204030204" pitchFamily="34" charset="0"/>
                <a:cs typeface="Calibri" panose="020F0502020204030204" pitchFamily="34" charset="0"/>
              </a:rPr>
              <a:t>Transparent, evidence-based programme improvement in foresight education.</a:t>
            </a:r>
          </a:p>
          <a:p>
            <a:pPr marL="571500" marR="0" lvl="0" indent="-571500" rtl="0">
              <a:lnSpc>
                <a:spcPct val="90000"/>
              </a:lnSpc>
              <a:spcBef>
                <a:spcPts val="0"/>
              </a:spcBef>
              <a:spcAft>
                <a:spcPts val="0"/>
              </a:spcAft>
              <a:buClr>
                <a:srgbClr val="666666"/>
              </a:buClr>
              <a:buSzPts val="2000"/>
              <a:buFont typeface="Arial" panose="020B0604020202020204" pitchFamily="34" charset="0"/>
              <a:buChar char="•"/>
            </a:pPr>
            <a:endParaRPr lang="en-US" sz="2800" b="0" i="0" u="none" strike="noStrike" cap="none" dirty="0">
              <a:solidFill>
                <a:schemeClr val="bg1">
                  <a:lumMod val="50000"/>
                </a:schemeClr>
              </a:solidFill>
              <a:latin typeface="Calibri" panose="020F0502020204030204" pitchFamily="34" charset="0"/>
              <a:cs typeface="Calibri" panose="020F0502020204030204" pitchFamily="34" charset="0"/>
              <a:sym typeface="Arial"/>
            </a:endParaRPr>
          </a:p>
          <a:p>
            <a:pPr marL="571500" marR="0" lvl="0" indent="-571500" rtl="0">
              <a:lnSpc>
                <a:spcPct val="90000"/>
              </a:lnSpc>
              <a:spcBef>
                <a:spcPts val="0"/>
              </a:spcBef>
              <a:spcAft>
                <a:spcPts val="0"/>
              </a:spcAft>
              <a:buClr>
                <a:srgbClr val="666666"/>
              </a:buClr>
              <a:buSzPts val="2000"/>
              <a:buFont typeface="Arial" panose="020B0604020202020204" pitchFamily="34" charset="0"/>
              <a:buChar char="•"/>
            </a:pPr>
            <a:endParaRPr sz="2800" b="0" i="0" u="none" strike="noStrike" cap="none" dirty="0">
              <a:solidFill>
                <a:schemeClr val="bg1">
                  <a:lumMod val="50000"/>
                </a:schemeClr>
              </a:solidFill>
              <a:latin typeface="Calibri" panose="020F0502020204030204" pitchFamily="34" charset="0"/>
              <a:cs typeface="Calibri" panose="020F0502020204030204" pitchFamily="34" charset="0"/>
              <a:sym typeface="Arial"/>
            </a:endParaRPr>
          </a:p>
        </p:txBody>
      </p:sp>
      <p:pic>
        <p:nvPicPr>
          <p:cNvPr id="9" name="Picture 8" descr="A picture containing text&#10;&#10;Description automatically generated">
            <a:extLst>
              <a:ext uri="{FF2B5EF4-FFF2-40B4-BE49-F238E27FC236}">
                <a16:creationId xmlns:a16="http://schemas.microsoft.com/office/drawing/2014/main" id="{FCE4B8E5-29D4-4ECD-B655-98C5F0D740BD}"/>
              </a:ext>
            </a:extLst>
          </p:cNvPr>
          <p:cNvPicPr>
            <a:picLocks noChangeAspect="1"/>
          </p:cNvPicPr>
          <p:nvPr/>
        </p:nvPicPr>
        <p:blipFill>
          <a:blip r:embed="rId3"/>
          <a:stretch>
            <a:fillRect/>
          </a:stretch>
        </p:blipFill>
        <p:spPr>
          <a:xfrm>
            <a:off x="9137347" y="2783798"/>
            <a:ext cx="1696128" cy="1341664"/>
          </a:xfrm>
          <a:prstGeom prst="rect">
            <a:avLst/>
          </a:prstGeom>
        </p:spPr>
      </p:pic>
    </p:spTree>
    <p:extLst>
      <p:ext uri="{BB962C8B-B14F-4D97-AF65-F5344CB8AC3E}">
        <p14:creationId xmlns:p14="http://schemas.microsoft.com/office/powerpoint/2010/main" val="134259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p:nvPr/>
        </p:nvSpPr>
        <p:spPr>
          <a:xfrm>
            <a:off x="336884" y="321177"/>
            <a:ext cx="4332307" cy="6179552"/>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86" name="Google Shape;86;p1"/>
          <p:cNvCxnSpPr/>
          <p:nvPr/>
        </p:nvCxnSpPr>
        <p:spPr>
          <a:xfrm>
            <a:off x="1249849" y="4908557"/>
            <a:ext cx="2586790" cy="0"/>
          </a:xfrm>
          <a:prstGeom prst="straightConnector1">
            <a:avLst/>
          </a:prstGeom>
          <a:noFill/>
          <a:ln w="22225" cap="flat" cmpd="sng">
            <a:solidFill>
              <a:srgbClr val="D8D8D8"/>
            </a:solidFill>
            <a:prstDash val="solid"/>
            <a:miter lim="800000"/>
            <a:headEnd type="none" w="sm" len="sm"/>
            <a:tailEnd type="none" w="sm" len="sm"/>
          </a:ln>
        </p:spPr>
      </p:cxnSp>
      <p:sp>
        <p:nvSpPr>
          <p:cNvPr id="87" name="Google Shape;87;p1"/>
          <p:cNvSpPr txBox="1">
            <a:spLocks noGrp="1"/>
          </p:cNvSpPr>
          <p:nvPr>
            <p:ph type="ctrTitle"/>
          </p:nvPr>
        </p:nvSpPr>
        <p:spPr>
          <a:xfrm>
            <a:off x="732960" y="1912690"/>
            <a:ext cx="3657600" cy="288757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0" i="0" u="none" strike="noStrike" cap="none" dirty="0">
                <a:solidFill>
                  <a:schemeClr val="lt1"/>
                </a:solidFill>
                <a:latin typeface="Calibri"/>
                <a:ea typeface="Calibri"/>
                <a:cs typeface="Calibri"/>
                <a:sym typeface="Calibri"/>
              </a:rPr>
              <a:t>Accreditation Process</a:t>
            </a:r>
            <a:endParaRPr sz="6000" b="0" i="0" u="none" strike="noStrike" cap="none" dirty="0">
              <a:solidFill>
                <a:schemeClr val="dk1"/>
              </a:solidFill>
              <a:latin typeface="Calibri"/>
              <a:ea typeface="Calibri"/>
              <a:cs typeface="Calibri"/>
              <a:sym typeface="Calibri"/>
            </a:endParaRPr>
          </a:p>
        </p:txBody>
      </p:sp>
      <p:pic>
        <p:nvPicPr>
          <p:cNvPr id="3" name="Picture 2" descr="World Futures Studies Federation logo">
            <a:extLst>
              <a:ext uri="{FF2B5EF4-FFF2-40B4-BE49-F238E27FC236}">
                <a16:creationId xmlns:a16="http://schemas.microsoft.com/office/drawing/2014/main" id="{434CA558-D8D2-49F7-8CEA-7DFBE4B1D603}"/>
              </a:ext>
            </a:extLst>
          </p:cNvPr>
          <p:cNvPicPr>
            <a:picLocks noChangeAspect="1"/>
          </p:cNvPicPr>
          <p:nvPr/>
        </p:nvPicPr>
        <p:blipFill>
          <a:blip r:embed="rId3"/>
          <a:stretch>
            <a:fillRect/>
          </a:stretch>
        </p:blipFill>
        <p:spPr>
          <a:xfrm>
            <a:off x="857848" y="1662735"/>
            <a:ext cx="3290378" cy="1514257"/>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3FADEE3-6545-4075-A6AE-53C25FB82630}"/>
              </a:ext>
            </a:extLst>
          </p:cNvPr>
          <p:cNvPicPr>
            <a:picLocks noChangeAspect="1"/>
          </p:cNvPicPr>
          <p:nvPr/>
        </p:nvPicPr>
        <p:blipFill>
          <a:blip r:embed="rId4"/>
          <a:stretch>
            <a:fillRect/>
          </a:stretch>
        </p:blipFill>
        <p:spPr>
          <a:xfrm>
            <a:off x="6096000" y="1413168"/>
            <a:ext cx="4459644" cy="3527648"/>
          </a:xfrm>
          <a:prstGeom prst="rect">
            <a:avLst/>
          </a:prstGeom>
        </p:spPr>
      </p:pic>
    </p:spTree>
    <p:extLst>
      <p:ext uri="{BB962C8B-B14F-4D97-AF65-F5344CB8AC3E}">
        <p14:creationId xmlns:p14="http://schemas.microsoft.com/office/powerpoint/2010/main" val="14625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56B92C7A-EE27-4EC1-A6DF-DF3B7A59C37A}"/>
              </a:ext>
            </a:extLst>
          </p:cNvPr>
          <p:cNvPicPr>
            <a:picLocks noChangeAspect="1"/>
          </p:cNvPicPr>
          <p:nvPr/>
        </p:nvPicPr>
        <p:blipFill>
          <a:blip r:embed="rId3"/>
          <a:stretch>
            <a:fillRect/>
          </a:stretch>
        </p:blipFill>
        <p:spPr>
          <a:xfrm>
            <a:off x="263490" y="675643"/>
            <a:ext cx="9133767" cy="6457167"/>
          </a:xfrm>
          <a:prstGeom prst="rect">
            <a:avLst/>
          </a:prstGeom>
        </p:spPr>
      </p:pic>
      <p:sp>
        <p:nvSpPr>
          <p:cNvPr id="110" name="Google Shape;1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Accreditation Process</a:t>
            </a:r>
            <a:endParaRPr lang="en-US" sz="4400" b="1" i="0" u="none" strike="noStrike" cap="none" dirty="0">
              <a:solidFill>
                <a:schemeClr val="dk1"/>
              </a:solidFill>
              <a:latin typeface="Calibri"/>
              <a:ea typeface="Calibri"/>
              <a:cs typeface="Calibri"/>
              <a:sym typeface="Calibri"/>
            </a:endParaRPr>
          </a:p>
        </p:txBody>
      </p:sp>
      <p:sp>
        <p:nvSpPr>
          <p:cNvPr id="22" name="Google Shape;119;p4">
            <a:extLst>
              <a:ext uri="{FF2B5EF4-FFF2-40B4-BE49-F238E27FC236}">
                <a16:creationId xmlns:a16="http://schemas.microsoft.com/office/drawing/2014/main" id="{FF95F0B5-0269-40C5-A5EB-071360911C20}"/>
              </a:ext>
            </a:extLst>
          </p:cNvPr>
          <p:cNvSpPr txBox="1"/>
          <p:nvPr/>
        </p:nvSpPr>
        <p:spPr>
          <a:xfrm>
            <a:off x="7988934" y="3370619"/>
            <a:ext cx="1408324" cy="1100634"/>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4800" b="1" i="0" u="none" strike="noStrike" cap="none">
                <a:solidFill>
                  <a:schemeClr val="lt1"/>
                </a:solidFill>
                <a:latin typeface="Calibri"/>
                <a:ea typeface="Calibri"/>
                <a:cs typeface="Calibri"/>
                <a:sym typeface="Calibri"/>
              </a:rPr>
              <a:t>3</a:t>
            </a:r>
            <a:endParaRPr lang="en-US" sz="48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endParaRPr lang="en-US" sz="2400" b="1" i="0" u="none" strike="noStrike" cap="none" dirty="0">
              <a:solidFill>
                <a:srgbClr val="000000"/>
              </a:solidFill>
              <a:latin typeface="Arial"/>
              <a:ea typeface="Arial"/>
              <a:cs typeface="Arial"/>
              <a:sym typeface="Arial"/>
            </a:endParaRPr>
          </a:p>
        </p:txBody>
      </p:sp>
      <p:pic>
        <p:nvPicPr>
          <p:cNvPr id="15" name="Picture 14" descr="A picture containing text&#10;&#10;Description automatically generated">
            <a:extLst>
              <a:ext uri="{FF2B5EF4-FFF2-40B4-BE49-F238E27FC236}">
                <a16:creationId xmlns:a16="http://schemas.microsoft.com/office/drawing/2014/main" id="{ED5F57B3-6DD5-4827-B570-947AD22B2ADC}"/>
              </a:ext>
            </a:extLst>
          </p:cNvPr>
          <p:cNvPicPr>
            <a:picLocks noChangeAspect="1"/>
          </p:cNvPicPr>
          <p:nvPr/>
        </p:nvPicPr>
        <p:blipFill>
          <a:blip r:embed="rId4"/>
          <a:stretch>
            <a:fillRect/>
          </a:stretch>
        </p:blipFill>
        <p:spPr>
          <a:xfrm>
            <a:off x="9734327" y="511054"/>
            <a:ext cx="1696128" cy="1341664"/>
          </a:xfrm>
          <a:prstGeom prst="rect">
            <a:avLst/>
          </a:prstGeom>
        </p:spPr>
      </p:pic>
    </p:spTree>
    <p:extLst>
      <p:ext uri="{BB962C8B-B14F-4D97-AF65-F5344CB8AC3E}">
        <p14:creationId xmlns:p14="http://schemas.microsoft.com/office/powerpoint/2010/main" val="92268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Accreditation Process</a:t>
            </a:r>
            <a:endParaRPr sz="4400" b="1" i="0" u="none" strike="noStrike" cap="none" dirty="0">
              <a:solidFill>
                <a:schemeClr val="dk1"/>
              </a:solidFill>
              <a:latin typeface="Calibri"/>
              <a:ea typeface="Calibri"/>
              <a:cs typeface="Calibri"/>
              <a:sym typeface="Calibri"/>
            </a:endParaRPr>
          </a:p>
        </p:txBody>
      </p:sp>
      <p:grpSp>
        <p:nvGrpSpPr>
          <p:cNvPr id="111" name="Google Shape;111;p4"/>
          <p:cNvGrpSpPr/>
          <p:nvPr/>
        </p:nvGrpSpPr>
        <p:grpSpPr>
          <a:xfrm>
            <a:off x="302196" y="2586155"/>
            <a:ext cx="11128259" cy="2843258"/>
            <a:chOff x="7207" y="955599"/>
            <a:chExt cx="10902576" cy="2480811"/>
          </a:xfrm>
        </p:grpSpPr>
        <p:sp>
          <p:nvSpPr>
            <p:cNvPr id="112" name="Google Shape;112;p4"/>
            <p:cNvSpPr/>
            <p:nvPr/>
          </p:nvSpPr>
          <p:spPr>
            <a:xfrm>
              <a:off x="758047" y="1062087"/>
              <a:ext cx="2716225" cy="2374323"/>
            </a:xfrm>
            <a:prstGeom prst="rightArrow">
              <a:avLst>
                <a:gd name="adj1" fmla="val 70000"/>
                <a:gd name="adj2" fmla="val 50000"/>
              </a:avLst>
            </a:prstGeom>
            <a:solidFill>
              <a:srgbClr val="E0E0E0">
                <a:alpha val="89019"/>
              </a:srgbClr>
            </a:solidFill>
            <a:ln w="12700" cap="flat" cmpd="sng">
              <a:solidFill>
                <a:srgbClr val="E0E0E0">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p:nvPr/>
          </p:nvSpPr>
          <p:spPr>
            <a:xfrm>
              <a:off x="7207" y="1496612"/>
              <a:ext cx="1472289" cy="1358112"/>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txBox="1"/>
            <p:nvPr/>
          </p:nvSpPr>
          <p:spPr>
            <a:xfrm>
              <a:off x="96265" y="1640063"/>
              <a:ext cx="1337014" cy="96033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4400" b="1" i="0" u="none" strike="noStrike" cap="none" dirty="0">
                  <a:solidFill>
                    <a:schemeClr val="lt1"/>
                  </a:solidFill>
                  <a:latin typeface="Calibri"/>
                  <a:ea typeface="Calibri"/>
                  <a:cs typeface="Calibri"/>
                  <a:sym typeface="Calibri"/>
                </a:rPr>
                <a:t>1</a:t>
              </a:r>
              <a:endParaRPr sz="44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endParaRPr sz="2400" b="1" i="0" u="none" strike="noStrike" cap="none" dirty="0">
                <a:solidFill>
                  <a:srgbClr val="000000"/>
                </a:solidFill>
                <a:latin typeface="Arial"/>
                <a:ea typeface="Arial"/>
                <a:cs typeface="Arial"/>
                <a:sym typeface="Arial"/>
              </a:endParaRPr>
            </a:p>
          </p:txBody>
        </p:sp>
        <p:sp>
          <p:nvSpPr>
            <p:cNvPr id="116" name="Google Shape;116;p4"/>
            <p:cNvSpPr/>
            <p:nvPr/>
          </p:nvSpPr>
          <p:spPr>
            <a:xfrm>
              <a:off x="4477028" y="963802"/>
              <a:ext cx="2801134" cy="2423732"/>
            </a:xfrm>
            <a:prstGeom prst="rightArrow">
              <a:avLst>
                <a:gd name="adj1" fmla="val 70000"/>
                <a:gd name="adj2" fmla="val 50000"/>
              </a:avLst>
            </a:prstGeom>
            <a:solidFill>
              <a:srgbClr val="F0D3D3">
                <a:alpha val="89019"/>
              </a:srgbClr>
            </a:solidFill>
            <a:ln w="12700" cap="flat" cmpd="sng">
              <a:solidFill>
                <a:srgbClr val="F0D3D3">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
            <p:cNvSpPr/>
            <p:nvPr/>
          </p:nvSpPr>
          <p:spPr>
            <a:xfrm>
              <a:off x="3629342" y="1496612"/>
              <a:ext cx="1616493" cy="1358112"/>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
            <p:cNvSpPr txBox="1"/>
            <p:nvPr/>
          </p:nvSpPr>
          <p:spPr>
            <a:xfrm>
              <a:off x="3759841" y="1632084"/>
              <a:ext cx="1379763" cy="96033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4800" b="1" i="0" u="none" strike="noStrike" cap="none" dirty="0">
                  <a:solidFill>
                    <a:schemeClr val="lt1"/>
                  </a:solidFill>
                  <a:latin typeface="Calibri"/>
                  <a:ea typeface="Calibri"/>
                  <a:cs typeface="Calibri"/>
                  <a:sym typeface="Calibri"/>
                </a:rPr>
                <a:t>2</a:t>
              </a:r>
              <a:endParaRPr sz="48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endParaRPr sz="2400" b="1" i="0" u="none" strike="noStrike" cap="none" dirty="0">
                <a:solidFill>
                  <a:srgbClr val="000000"/>
                </a:solidFill>
                <a:latin typeface="Arial"/>
                <a:ea typeface="Arial"/>
                <a:cs typeface="Arial"/>
                <a:sym typeface="Arial"/>
              </a:endParaRPr>
            </a:p>
          </p:txBody>
        </p:sp>
        <p:sp>
          <p:nvSpPr>
            <p:cNvPr id="120" name="Google Shape;120;p4"/>
            <p:cNvSpPr/>
            <p:nvPr/>
          </p:nvSpPr>
          <p:spPr>
            <a:xfrm>
              <a:off x="8445461" y="955599"/>
              <a:ext cx="2464322" cy="2403574"/>
            </a:xfrm>
            <a:prstGeom prst="rightArrow">
              <a:avLst>
                <a:gd name="adj1" fmla="val 70000"/>
                <a:gd name="adj2" fmla="val 50000"/>
              </a:avLst>
            </a:prstGeom>
            <a:solidFill>
              <a:srgbClr val="BF9000">
                <a:alpha val="89019"/>
              </a:srgbClr>
            </a:solidFill>
            <a:ln w="12700" cap="flat" cmpd="sng">
              <a:solidFill>
                <a:srgbClr val="FEC9C9">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4"/>
            <p:cNvSpPr txBox="1"/>
            <p:nvPr/>
          </p:nvSpPr>
          <p:spPr>
            <a:xfrm>
              <a:off x="7358498" y="1627667"/>
              <a:ext cx="1695070" cy="969165"/>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4800" b="1" i="0" u="none" strike="noStrike" cap="none" dirty="0">
                  <a:solidFill>
                    <a:schemeClr val="lt1"/>
                  </a:solidFill>
                  <a:latin typeface="Calibri"/>
                  <a:ea typeface="Calibri"/>
                  <a:cs typeface="Calibri"/>
                  <a:sym typeface="Calibri"/>
                </a:rPr>
                <a:t>3</a:t>
              </a:r>
              <a:endParaRPr sz="48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endParaRPr sz="2400" b="1" i="0" u="none" strike="noStrike" cap="none" dirty="0">
                <a:solidFill>
                  <a:srgbClr val="000000"/>
                </a:solidFill>
                <a:latin typeface="Arial"/>
                <a:ea typeface="Arial"/>
                <a:cs typeface="Arial"/>
                <a:sym typeface="Arial"/>
              </a:endParaRPr>
            </a:p>
          </p:txBody>
        </p:sp>
      </p:grpSp>
      <p:sp>
        <p:nvSpPr>
          <p:cNvPr id="21" name="Google Shape;122;p4">
            <a:extLst>
              <a:ext uri="{FF2B5EF4-FFF2-40B4-BE49-F238E27FC236}">
                <a16:creationId xmlns:a16="http://schemas.microsoft.com/office/drawing/2014/main" id="{57C52995-3F41-44E4-B78E-81F559F19B19}"/>
              </a:ext>
            </a:extLst>
          </p:cNvPr>
          <p:cNvSpPr/>
          <p:nvPr/>
        </p:nvSpPr>
        <p:spPr>
          <a:xfrm>
            <a:off x="7828973" y="3170155"/>
            <a:ext cx="1728247" cy="1746660"/>
          </a:xfrm>
          <a:prstGeom prst="ellipse">
            <a:avLst/>
          </a:prstGeom>
          <a:solidFill>
            <a:srgbClr val="006699"/>
          </a:solidFill>
          <a:ln w="28575" cap="flat" cmpd="sng">
            <a:solidFill>
              <a:srgbClr val="BF9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119;p4">
            <a:extLst>
              <a:ext uri="{FF2B5EF4-FFF2-40B4-BE49-F238E27FC236}">
                <a16:creationId xmlns:a16="http://schemas.microsoft.com/office/drawing/2014/main" id="{FF95F0B5-0269-40C5-A5EB-071360911C20}"/>
              </a:ext>
            </a:extLst>
          </p:cNvPr>
          <p:cNvSpPr txBox="1"/>
          <p:nvPr/>
        </p:nvSpPr>
        <p:spPr>
          <a:xfrm>
            <a:off x="7988934" y="3370619"/>
            <a:ext cx="1408324" cy="1100634"/>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4800" b="1" i="0" u="none" strike="noStrike" cap="none" dirty="0">
                <a:solidFill>
                  <a:schemeClr val="lt1"/>
                </a:solidFill>
                <a:latin typeface="Calibri"/>
                <a:ea typeface="Calibri"/>
                <a:cs typeface="Calibri"/>
                <a:sym typeface="Calibri"/>
              </a:rPr>
              <a:t>3</a:t>
            </a:r>
            <a:endParaRPr sz="48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endParaRPr sz="2400" b="1" i="0" u="none" strike="noStrike" cap="none" dirty="0">
              <a:solidFill>
                <a:srgbClr val="000000"/>
              </a:solidFill>
              <a:latin typeface="Arial"/>
              <a:ea typeface="Arial"/>
              <a:cs typeface="Arial"/>
              <a:sym typeface="Arial"/>
            </a:endParaRPr>
          </a:p>
        </p:txBody>
      </p:sp>
      <p:pic>
        <p:nvPicPr>
          <p:cNvPr id="15" name="Picture 14" descr="A picture containing text&#10;&#10;Description automatically generated">
            <a:extLst>
              <a:ext uri="{FF2B5EF4-FFF2-40B4-BE49-F238E27FC236}">
                <a16:creationId xmlns:a16="http://schemas.microsoft.com/office/drawing/2014/main" id="{ED5F57B3-6DD5-4827-B570-947AD22B2ADC}"/>
              </a:ext>
            </a:extLst>
          </p:cNvPr>
          <p:cNvPicPr>
            <a:picLocks noChangeAspect="1"/>
          </p:cNvPicPr>
          <p:nvPr/>
        </p:nvPicPr>
        <p:blipFill>
          <a:blip r:embed="rId3"/>
          <a:stretch>
            <a:fillRect/>
          </a:stretch>
        </p:blipFill>
        <p:spPr>
          <a:xfrm>
            <a:off x="9734327" y="511054"/>
            <a:ext cx="1696128" cy="13416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Who is Eligible for Accreditation?</a:t>
            </a:r>
            <a:endParaRPr sz="4400" b="0" i="0" u="none" strike="noStrike" cap="none">
              <a:solidFill>
                <a:schemeClr val="dk1"/>
              </a:solidFill>
              <a:latin typeface="Calibri"/>
              <a:ea typeface="Calibri"/>
              <a:cs typeface="Calibri"/>
              <a:sym typeface="Calibri"/>
            </a:endParaRPr>
          </a:p>
        </p:txBody>
      </p:sp>
      <p:sp>
        <p:nvSpPr>
          <p:cNvPr id="104" name="Google Shape;104;p3"/>
          <p:cNvSpPr txBox="1"/>
          <p:nvPr/>
        </p:nvSpPr>
        <p:spPr>
          <a:xfrm>
            <a:off x="838200" y="1370185"/>
            <a:ext cx="7137400" cy="51226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600" b="1" i="0" u="none" strike="noStrike" cap="none" dirty="0">
                <a:solidFill>
                  <a:schemeClr val="dk1"/>
                </a:solidFill>
                <a:latin typeface="Calibri"/>
                <a:ea typeface="Calibri"/>
                <a:cs typeface="Calibri"/>
                <a:sym typeface="Calibri"/>
              </a:rPr>
              <a:t>Preconditions</a:t>
            </a:r>
            <a:endParaRPr sz="3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3200" b="0" i="0" u="none" strike="noStrike" cap="none" dirty="0">
                <a:solidFill>
                  <a:schemeClr val="dk1"/>
                </a:solidFill>
                <a:latin typeface="Calibri"/>
                <a:ea typeface="Calibri"/>
                <a:cs typeface="Calibri"/>
                <a:sym typeface="Calibri"/>
              </a:rPr>
              <a:t>0.1: Futures Studies</a:t>
            </a:r>
            <a:endParaRPr sz="3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3200" b="0" i="0" u="none" strike="noStrike" cap="none" dirty="0">
                <a:solidFill>
                  <a:schemeClr val="dk1"/>
                </a:solidFill>
                <a:latin typeface="Calibri"/>
                <a:ea typeface="Calibri"/>
                <a:cs typeface="Calibri"/>
                <a:sym typeface="Calibri"/>
              </a:rPr>
              <a:t>0.2: Credential Granting</a:t>
            </a:r>
            <a:endParaRPr sz="3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3200" b="0" i="0" u="none" strike="noStrike" cap="none" dirty="0">
                <a:solidFill>
                  <a:schemeClr val="dk1"/>
                </a:solidFill>
                <a:latin typeface="Calibri"/>
                <a:ea typeface="Calibri"/>
                <a:cs typeface="Calibri"/>
                <a:sym typeface="Calibri"/>
              </a:rPr>
              <a:t>0.3: Governmental Approval</a:t>
            </a:r>
            <a:endParaRPr sz="3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3200" b="0" i="0" u="none" strike="noStrike" cap="none" dirty="0">
                <a:solidFill>
                  <a:schemeClr val="dk1"/>
                </a:solidFill>
                <a:latin typeface="Calibri"/>
                <a:ea typeface="Calibri"/>
                <a:cs typeface="Calibri"/>
                <a:sym typeface="Calibri"/>
              </a:rPr>
              <a:t>0.4: Institutionally Accredited</a:t>
            </a:r>
            <a:endParaRPr sz="3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3200" b="0" i="0" u="none" strike="noStrike" cap="none" dirty="0">
                <a:solidFill>
                  <a:schemeClr val="dk1"/>
                </a:solidFill>
                <a:latin typeface="Calibri"/>
                <a:ea typeface="Calibri"/>
                <a:cs typeface="Calibri"/>
                <a:sym typeface="Calibri"/>
              </a:rPr>
              <a:t>0.5: Sufficient Term of Existence</a:t>
            </a:r>
            <a:endParaRPr sz="3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3200" b="0" i="0" u="none" strike="noStrike" cap="none" dirty="0">
                <a:solidFill>
                  <a:schemeClr val="dk1"/>
                </a:solidFill>
                <a:latin typeface="Calibri"/>
                <a:ea typeface="Calibri"/>
                <a:cs typeface="Calibri"/>
                <a:sym typeface="Calibri"/>
              </a:rPr>
              <a:t>0.6: Administrative Unit</a:t>
            </a:r>
            <a:endParaRPr sz="3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3200" b="0" i="0" u="none" strike="noStrike" cap="none" dirty="0">
                <a:solidFill>
                  <a:schemeClr val="dk1"/>
                </a:solidFill>
                <a:latin typeface="Calibri"/>
                <a:ea typeface="Calibri"/>
                <a:cs typeface="Calibri"/>
                <a:sym typeface="Calibri"/>
              </a:rPr>
              <a:t>0.7: Mode and Location of Delivery</a:t>
            </a:r>
            <a:endParaRPr sz="3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3200" b="0" i="0" u="none" strike="noStrike" cap="none" dirty="0">
                <a:solidFill>
                  <a:schemeClr val="dk1"/>
                </a:solidFill>
                <a:latin typeface="Calibri"/>
                <a:ea typeface="Calibri"/>
                <a:cs typeface="Calibri"/>
                <a:sym typeface="Calibri"/>
              </a:rPr>
              <a:t>0.8: </a:t>
            </a:r>
            <a:r>
              <a:rPr lang="en-US" sz="3200" dirty="0">
                <a:solidFill>
                  <a:schemeClr val="dk1"/>
                </a:solidFill>
                <a:latin typeface="Calibri"/>
                <a:ea typeface="Calibri"/>
                <a:cs typeface="Calibri"/>
                <a:sym typeface="Calibri"/>
              </a:rPr>
              <a:t>Institutional </a:t>
            </a:r>
            <a:r>
              <a:rPr lang="en-US" sz="3200" b="0" i="0" u="none" strike="noStrike" cap="none" dirty="0">
                <a:solidFill>
                  <a:schemeClr val="dk1"/>
                </a:solidFill>
                <a:latin typeface="Calibri"/>
                <a:ea typeface="Calibri"/>
                <a:cs typeface="Calibri"/>
                <a:sym typeface="Calibri"/>
              </a:rPr>
              <a:t>Membership</a:t>
            </a:r>
            <a:endParaRPr sz="3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n-US" sz="2400" b="0" i="0" u="none" strike="noStrike" cap="none" dirty="0">
                <a:solidFill>
                  <a:schemeClr val="dk1"/>
                </a:solidFill>
                <a:latin typeface="Calibri"/>
                <a:ea typeface="Calibri"/>
                <a:cs typeface="Calibri"/>
                <a:sym typeface="Calibri"/>
              </a:rPr>
            </a:br>
            <a:endParaRPr sz="2400" b="0" i="0" u="none" strike="noStrike" cap="none" dirty="0">
              <a:solidFill>
                <a:schemeClr val="dk1"/>
              </a:solidFill>
              <a:latin typeface="Calibri"/>
              <a:ea typeface="Calibri"/>
              <a:cs typeface="Calibri"/>
              <a:sym typeface="Calibri"/>
            </a:endParaRPr>
          </a:p>
        </p:txBody>
      </p:sp>
      <p:pic>
        <p:nvPicPr>
          <p:cNvPr id="5" name="Picture 4" descr="A picture containing text&#10;&#10;Description automatically generated">
            <a:extLst>
              <a:ext uri="{FF2B5EF4-FFF2-40B4-BE49-F238E27FC236}">
                <a16:creationId xmlns:a16="http://schemas.microsoft.com/office/drawing/2014/main" id="{B817421F-C2B2-414A-8838-C608038FE5B1}"/>
              </a:ext>
            </a:extLst>
          </p:cNvPr>
          <p:cNvPicPr>
            <a:picLocks noChangeAspect="1"/>
          </p:cNvPicPr>
          <p:nvPr/>
        </p:nvPicPr>
        <p:blipFill>
          <a:blip r:embed="rId3"/>
          <a:stretch>
            <a:fillRect/>
          </a:stretch>
        </p:blipFill>
        <p:spPr>
          <a:xfrm>
            <a:off x="10069872" y="565466"/>
            <a:ext cx="1696128" cy="134166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7442</TotalTime>
  <Words>1153</Words>
  <Application>Microsoft Office PowerPoint</Application>
  <PresentationFormat>Widescreen</PresentationFormat>
  <Paragraphs>146</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WFSF Programme Accreditation Process</vt:lpstr>
      <vt:lpstr>PowerPoint Presentation</vt:lpstr>
      <vt:lpstr>Programme Accreditation Work Group</vt:lpstr>
      <vt:lpstr>Recent Survey of Academic Futurists</vt:lpstr>
      <vt:lpstr>Programme Accreditation: Why?</vt:lpstr>
      <vt:lpstr>Accreditation Process</vt:lpstr>
      <vt:lpstr>Accreditation Process</vt:lpstr>
      <vt:lpstr>Accreditation Process</vt:lpstr>
      <vt:lpstr>Who is Eligible for Accreditation?</vt:lpstr>
      <vt:lpstr>Accreditation Process</vt:lpstr>
      <vt:lpstr>Six Standards and sub-criteria</vt:lpstr>
      <vt:lpstr>Accreditation Process</vt:lpstr>
      <vt:lpstr>Accreditation Process</vt:lpstr>
      <vt:lpstr>Accreditation Process</vt:lpstr>
      <vt:lpstr>Six Accreditation Standards</vt:lpstr>
      <vt:lpstr>Accreditation Seal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FEATURES &amp; BENEFITS</dc:title>
  <dc:creator>Jay Gary</dc:creator>
  <cp:lastModifiedBy>Luke van der Laan</cp:lastModifiedBy>
  <cp:revision>31</cp:revision>
  <dcterms:modified xsi:type="dcterms:W3CDTF">2021-08-05T23:23:49Z</dcterms:modified>
</cp:coreProperties>
</file>